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8" r:id="rId3"/>
    <p:sldId id="265" r:id="rId4"/>
    <p:sldId id="272" r:id="rId5"/>
    <p:sldId id="273" r:id="rId6"/>
    <p:sldId id="275" r:id="rId7"/>
    <p:sldId id="267" r:id="rId8"/>
    <p:sldId id="277" r:id="rId9"/>
    <p:sldId id="274" r:id="rId10"/>
    <p:sldId id="279" r:id="rId11"/>
    <p:sldId id="281" r:id="rId12"/>
    <p:sldId id="28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22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890C02-CDB3-4AD6-8A32-4FAC423A1256}" type="datetimeFigureOut">
              <a:rPr lang="en-CA" smtClean="0"/>
              <a:t>2021-11-05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10C68B-8674-4A19-970A-CAF3A5A0E0F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05223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CB7EB-24EC-4D66-AA1C-FDD59A9315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38E676-7611-4E39-A4F3-FD18B7C7F1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C158F5-1A93-446D-8DBA-6505B5D0E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46A77-B92F-416D-A423-B0C4F084BEC3}" type="datetime1">
              <a:rPr lang="en-CA" smtClean="0"/>
              <a:t>2021-11-05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C2F9FB-7014-407D-B075-1C4233335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A861FA-57B2-47B5-8ACF-11727A726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4F23-2C3C-4792-9882-7724AE5CE09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7531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28DA6-E499-47BB-9118-6AA2AF3B0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45CABD-B1F8-4464-8521-14330CB973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133275-3143-4A4B-AB70-55C786719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0DADD-8CA3-4BB9-B465-4F05F88EDECD}" type="datetime1">
              <a:rPr lang="en-CA" smtClean="0"/>
              <a:t>2021-11-05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27A558-8D8A-4B0F-9DFE-D1EB1705E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B3C86B-123C-4670-BCC8-4628906E2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4F23-2C3C-4792-9882-7724AE5CE09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061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218E7C-2938-47A4-90E6-411643F0AD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E7FB0F-5005-403F-9BB8-B4D691F97C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1239BC-6E2F-4D58-9D66-D8F998536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4E4FD-1359-46BA-9F13-90C2A6311E7D}" type="datetime1">
              <a:rPr lang="en-CA" smtClean="0"/>
              <a:t>2021-11-05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289382-585C-47CD-A499-FE9A34867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C72304-7AE1-4DEC-9403-609A378A5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4F23-2C3C-4792-9882-7724AE5CE09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7520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2E8C0-DF26-4B55-B4CC-6E7F59099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0ECFE6-4001-448F-ADCF-4F02C7B22E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492ED2-821F-4CB6-B4A6-1447C9FFE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D49D9-2232-4378-9EC7-2EAEF364B216}" type="datetime1">
              <a:rPr lang="en-CA" smtClean="0"/>
              <a:t>2021-11-05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573F52-7754-4476-B6D1-189B4D17D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7090CA-4334-493F-91EB-397059CBB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4F23-2C3C-4792-9882-7724AE5CE09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70225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7346C-7D95-4495-8959-A73E7FD0F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C62B2F-80AE-4F60-91E0-DCDF5A7AFC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ACCC80-9C2D-4334-B2E5-4F5BEFCB5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047FD-05B0-4835-BFA0-030CCD1236AD}" type="datetime1">
              <a:rPr lang="en-CA" smtClean="0"/>
              <a:t>2021-11-05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AB8917-CD24-4282-8C91-7B1294BC7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A73782-7D15-4B1E-8841-4891DB7EB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4F23-2C3C-4792-9882-7724AE5CE09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999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65113-1E17-4E75-8946-7D704F16F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CFE050-C3CB-4777-BC8D-8831DF6587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31897A-44DE-4C59-8676-8EEBA4F82A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7D6217-CFBB-4050-9A90-A8542013D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E9B1D-A207-4E93-9A31-F684E348315A}" type="datetime1">
              <a:rPr lang="en-CA" smtClean="0"/>
              <a:t>2021-11-05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702234-C2A4-47F3-8C54-90B40583A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1978A0-70B1-4C79-823C-1E33D23D4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4F23-2C3C-4792-9882-7724AE5CE09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03303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0DB30-8ED3-47B5-830F-56D0889B6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188D0C-29F4-4CBC-B55C-590D57A0C9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60A217-CE7A-4519-B7CE-F10A51D25D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B7415F-8497-4EE5-B8F3-239CC26C15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4FAFDD-B9DF-40B2-8FDB-27FD7B2D90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562CD5-9711-40D1-BAAF-03CABC112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562C0-5CF0-4331-9AF4-102AE271F860}" type="datetime1">
              <a:rPr lang="en-CA" smtClean="0"/>
              <a:t>2021-11-05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514066-FB8B-40A8-8E2D-9D08EE2C8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9E8EFC-B13C-46BA-9E54-C76A0331A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4F23-2C3C-4792-9882-7724AE5CE09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409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DD768-8E76-4AB7-B9E0-79DFDDD9D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1BDA22-CCBD-44B1-9E7E-FB5FF2E64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68D61-0676-46FF-AC1F-630B6399D9A7}" type="datetime1">
              <a:rPr lang="en-CA" smtClean="0"/>
              <a:t>2021-11-05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364359-79B5-4C9B-B333-D2DF2DE45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BDFAE1-BD7B-4C37-BB7E-9B986F7D2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4F23-2C3C-4792-9882-7724AE5CE09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5187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ECB82D-7E69-4316-9BBC-9576B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9F27-02B0-49E8-9FA2-A2770AC569A9}" type="datetime1">
              <a:rPr lang="en-CA" smtClean="0"/>
              <a:t>2021-11-05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6BE1BA-5518-45A2-89FF-61F00ADD1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9BCA11-A88C-459F-85FD-8613102FA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4F23-2C3C-4792-9882-7724AE5CE09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0871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85E0E-F10A-4349-B026-CB5B43ACE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666E58-2E31-46CF-B30F-BC1C5ABDE9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C7A8C8-E9F8-42EB-BAD7-F2FF20606E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C71492-D5DE-4AA4-BFDE-A121A95F9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A2213-7FA4-410E-BB24-0C5AF4E929C2}" type="datetime1">
              <a:rPr lang="en-CA" smtClean="0"/>
              <a:t>2021-11-05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1C4894-AB53-498D-8607-98F89108E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49672B-E2C9-40E9-9813-F8546E13A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4F23-2C3C-4792-9882-7724AE5CE09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35258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A87D8-C674-45D5-91ED-724EA00E4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A3C235-00D8-4044-80FB-EB09984DFF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07658C-9A78-4F51-902C-AF6DA4A93A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FC3CE9-4EAE-4410-99AB-E6005435A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265F-42B4-478F-B1EA-B8B05B704415}" type="datetime1">
              <a:rPr lang="en-CA" smtClean="0"/>
              <a:t>2021-11-05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44AFBF-B57D-4756-A99F-B3867920D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62B81E-B17B-43D9-BBF5-252CE30D0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4F23-2C3C-4792-9882-7724AE5CE09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7507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64D848-FF22-4918-8C1F-A40323EC2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9A43EC-8001-4DFF-BE84-434C8D6042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88D50F-63D9-4EEA-8CC8-8AA6F9EEE9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F91F8-58D2-4C70-93EE-E5CF053F0337}" type="datetime1">
              <a:rPr lang="en-CA" smtClean="0"/>
              <a:t>2021-11-05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FC8A68-0794-49C9-9AE9-4EBBC27DF1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708AA1-7A0C-4EA1-8E53-98A30AAD0A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44F23-2C3C-4792-9882-7724AE5CE09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25940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09654-BBEB-4A70-8AB3-B1DB4727CD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b="0" i="0" dirty="0">
                <a:effectLst/>
                <a:latin typeface="Calibri" panose="020F0502020204030204" pitchFamily="34" charset="0"/>
              </a:rPr>
              <a:t>Valorization of Biomass Pyrolysis By-Products for Heat Production in the Ontario Steel Industry: A Techno-Economic Analysis</a:t>
            </a:r>
            <a:endParaRPr lang="en-CA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69C64D-16D0-44E4-985A-798111D64C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6"/>
            <a:ext cx="9144000" cy="2674877"/>
          </a:xfrm>
        </p:spPr>
        <p:txBody>
          <a:bodyPr>
            <a:normAutofit lnSpcReduction="10000"/>
          </a:bodyPr>
          <a:lstStyle/>
          <a:p>
            <a:pPr algn="ctr" rtl="0" fontAlgn="base"/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Jamie Rose</a:t>
            </a:r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ctr" rtl="0" fontAlgn="base"/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PhD Student</a:t>
            </a:r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</a:p>
          <a:p>
            <a:pPr algn="ctr" rtl="0" fontAlgn="base"/>
            <a:r>
              <a:rPr lang="en-US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Supervised by Dr. Thomas A. Adams II</a:t>
            </a:r>
          </a:p>
          <a:p>
            <a:pPr algn="ctr" rtl="0" fontAlgn="base"/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McMaster University – Department of Chemical Engineering</a:t>
            </a:r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</a:p>
          <a:p>
            <a:pPr fontAlgn="base"/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Canadian Chemical Engineering Conference</a:t>
            </a:r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ctr" rtl="0" fontAlgn="base"/>
            <a:r>
              <a:rPr lang="en-US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October 26, 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2021</a:t>
            </a:r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</a:p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D8DA6D-03A7-448D-A12B-B97BFFB95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4F23-2C3C-4792-9882-7724AE5CE09E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03674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3B6BE-DFA4-4000-A901-1F17E8A5B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940" y="14087"/>
            <a:ext cx="11223276" cy="1325563"/>
          </a:xfrm>
        </p:spPr>
        <p:txBody>
          <a:bodyPr/>
          <a:lstStyle/>
          <a:p>
            <a:r>
              <a:rPr lang="en-CA" dirty="0"/>
              <a:t>Results and Cost Savings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F5755-01EA-4208-8B51-74FB550292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940" y="1248443"/>
            <a:ext cx="12047060" cy="5351297"/>
          </a:xfrm>
        </p:spPr>
        <p:txBody>
          <a:bodyPr>
            <a:normAutofit/>
          </a:bodyPr>
          <a:lstStyle/>
          <a:p>
            <a:r>
              <a:rPr lang="en-CA" dirty="0"/>
              <a:t>Assuming </a:t>
            </a:r>
            <a:r>
              <a:rPr lang="en-CA" b="1" dirty="0"/>
              <a:t>20-year project lifetime at 40 </a:t>
            </a:r>
            <a:r>
              <a:rPr lang="en-CA" b="1" dirty="0" err="1"/>
              <a:t>kilotonnes</a:t>
            </a:r>
            <a:r>
              <a:rPr lang="en-CA" b="1" dirty="0"/>
              <a:t> of biochar/year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16ADD93-6B9F-4E16-88A4-0480C3C28C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7075912"/>
              </p:ext>
            </p:extLst>
          </p:nvPr>
        </p:nvGraphicFramePr>
        <p:xfrm>
          <a:off x="1992534" y="2014686"/>
          <a:ext cx="8206932" cy="3281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107729">
                  <a:extLst>
                    <a:ext uri="{9D8B030D-6E8A-4147-A177-3AD203B41FA5}">
                      <a16:colId xmlns:a16="http://schemas.microsoft.com/office/drawing/2014/main" val="2651718279"/>
                    </a:ext>
                  </a:extLst>
                </a:gridCol>
                <a:gridCol w="4099203">
                  <a:extLst>
                    <a:ext uri="{9D8B030D-6E8A-4147-A177-3AD203B41FA5}">
                      <a16:colId xmlns:a16="http://schemas.microsoft.com/office/drawing/2014/main" val="42435861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Parameter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Value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1408472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By-product Heat / tonne biochar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29.4 GJ</a:t>
                      </a:r>
                      <a:r>
                        <a:rPr lang="en-CA" baseline="-25000" dirty="0"/>
                        <a:t>HHV</a:t>
                      </a:r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2843049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Annual Heat Available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1,176,000 GJ</a:t>
                      </a:r>
                      <a:r>
                        <a:rPr lang="en-CA" baseline="-25000" dirty="0"/>
                        <a:t>HHV</a:t>
                      </a:r>
                      <a:r>
                        <a:rPr lang="en-CA" dirty="0"/>
                        <a:t>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2720774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Net Natural Gas Price (with carbon tax) </a:t>
                      </a:r>
                    </a:p>
                    <a:p>
                      <a:pPr algn="ctr"/>
                      <a:r>
                        <a:rPr lang="en-CA" sz="1400" dirty="0"/>
                        <a:t>(Ontario Energy Board, 2021)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6.00 CAD</a:t>
                      </a:r>
                      <a:r>
                        <a:rPr lang="en-CA" baseline="-25000" dirty="0"/>
                        <a:t>2021</a:t>
                      </a:r>
                      <a:r>
                        <a:rPr lang="en-CA" dirty="0"/>
                        <a:t>/GJ</a:t>
                      </a:r>
                      <a:r>
                        <a:rPr lang="en-CA" baseline="-25000" dirty="0"/>
                        <a:t>HHV</a:t>
                      </a:r>
                      <a:r>
                        <a:rPr lang="en-CA" dirty="0"/>
                        <a:t>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987202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Levelized Savings from NG Offset</a:t>
                      </a:r>
                    </a:p>
                    <a:p>
                      <a:pPr algn="ctr"/>
                      <a:r>
                        <a:rPr lang="en-CA" dirty="0"/>
                        <a:t>(includes Vapour Combustor Cost)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/>
                        <a:t>167 CAD</a:t>
                      </a:r>
                      <a:r>
                        <a:rPr lang="en-CA" b="1" baseline="-25000" dirty="0"/>
                        <a:t>2021</a:t>
                      </a:r>
                      <a:r>
                        <a:rPr lang="en-CA" b="1" dirty="0"/>
                        <a:t>/tonne biochar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54283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NG Emission Factor</a:t>
                      </a:r>
                    </a:p>
                    <a:p>
                      <a:pPr algn="ctr"/>
                      <a:r>
                        <a:rPr lang="en-CA" sz="1400" dirty="0"/>
                        <a:t>(Environment and Climate Change Canada, 2020)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0.0504 tCO</a:t>
                      </a:r>
                      <a:r>
                        <a:rPr lang="en-CA" baseline="-25000" dirty="0"/>
                        <a:t>2</a:t>
                      </a:r>
                      <a:r>
                        <a:rPr lang="en-CA" baseline="0" dirty="0"/>
                        <a:t>e/GJ</a:t>
                      </a:r>
                      <a:r>
                        <a:rPr lang="en-CA" baseline="-25000" dirty="0"/>
                        <a:t>HHV</a:t>
                      </a:r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66777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Annual Emissions Reduction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/>
                        <a:t>59,600 tCO</a:t>
                      </a:r>
                      <a:r>
                        <a:rPr lang="en-CA" b="1" baseline="-25000" dirty="0"/>
                        <a:t>2</a:t>
                      </a:r>
                      <a:r>
                        <a:rPr lang="en-CA" b="1" baseline="0" dirty="0"/>
                        <a:t>e</a:t>
                      </a:r>
                      <a:endParaRPr lang="en-CA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0891925"/>
                  </a:ext>
                </a:extLst>
              </a:tr>
            </a:tbl>
          </a:graphicData>
        </a:graphic>
      </p:graphicFrame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5C2EFC-4FCA-4BF4-B35F-5F66C35B4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4F23-2C3C-4792-9882-7724AE5CE09E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1396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3B6BE-DFA4-4000-A901-1F17E8A5B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940" y="14087"/>
            <a:ext cx="11223276" cy="1325563"/>
          </a:xfrm>
        </p:spPr>
        <p:txBody>
          <a:bodyPr/>
          <a:lstStyle/>
          <a:p>
            <a:r>
              <a:rPr lang="en-CA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F5755-01EA-4208-8B51-74FB550292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940" y="996750"/>
            <a:ext cx="12047060" cy="5132202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200" dirty="0"/>
              <a:t>Biochar cost can be viewed as 167 CAD</a:t>
            </a:r>
            <a:r>
              <a:rPr lang="en-CA" sz="2200" baseline="-25000" dirty="0"/>
              <a:t>2021</a:t>
            </a:r>
            <a:r>
              <a:rPr lang="en-CA" sz="2200" dirty="0"/>
              <a:t>/tonne cheaper than it actually is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A" sz="2000" dirty="0"/>
              <a:t>Annual savings of 7.0 million CAD</a:t>
            </a:r>
            <a:r>
              <a:rPr lang="en-CA" sz="2000" baseline="-25000" dirty="0"/>
              <a:t>2021</a:t>
            </a:r>
            <a:r>
              <a:rPr lang="en-CA" sz="2000" dirty="0"/>
              <a:t> at 40 kt/year</a:t>
            </a:r>
          </a:p>
          <a:p>
            <a:pPr marL="285750" indent="-285750"/>
            <a:r>
              <a:rPr lang="en-CA" sz="2200" dirty="0"/>
              <a:t>At 2030 carbon tax of 170 CAD/tCO</a:t>
            </a:r>
            <a:r>
              <a:rPr lang="en-CA" sz="2200" baseline="-25000" dirty="0"/>
              <a:t>2</a:t>
            </a:r>
            <a:r>
              <a:rPr lang="en-CA" sz="2200" dirty="0"/>
              <a:t>e</a:t>
            </a:r>
          </a:p>
          <a:p>
            <a:pPr marL="742950" lvl="1" indent="-285750"/>
            <a:r>
              <a:rPr lang="en-CA" sz="2000" dirty="0"/>
              <a:t>Save 343 CAD/tonne biochar</a:t>
            </a:r>
          </a:p>
          <a:p>
            <a:pPr marL="742950" lvl="1" indent="-285750"/>
            <a:r>
              <a:rPr lang="en-CA" sz="2000" dirty="0"/>
              <a:t>Total of 14 million CAD per year</a:t>
            </a:r>
            <a:endParaRPr lang="en-CA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200" dirty="0"/>
              <a:t>40kt per year reduces annual emissions equivalent to 25,000 cars (</a:t>
            </a:r>
            <a:r>
              <a:rPr lang="en-CA" sz="2200" dirty="0" err="1"/>
              <a:t>Wynes</a:t>
            </a:r>
            <a:r>
              <a:rPr lang="en-CA" sz="2200" dirty="0"/>
              <a:t> &amp; Nicholas, 2017)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A" sz="2000" dirty="0"/>
              <a:t>Equivalent to 670,500 tCO</a:t>
            </a:r>
            <a:r>
              <a:rPr lang="en-CA" sz="2000" baseline="-25000" dirty="0"/>
              <a:t>2</a:t>
            </a:r>
            <a:r>
              <a:rPr lang="en-CA" sz="2000" baseline="0" dirty="0"/>
              <a:t>e</a:t>
            </a:r>
            <a:r>
              <a:rPr lang="en-CA" sz="2000" dirty="0"/>
              <a:t> or 280,000 cars when scaled to all of ArcelorMittal Dofasco</a:t>
            </a:r>
          </a:p>
          <a:p>
            <a:pPr marL="285750" indent="-285750"/>
            <a:r>
              <a:rPr lang="en-CA" sz="2400" dirty="0"/>
              <a:t>Promising first step in increasing the value of biochar through by-product utilization!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E670A1-C72F-4188-BDA5-04B5DB508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4F23-2C3C-4792-9882-7724AE5CE09E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366212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3B6BE-DFA4-4000-A901-1F17E8A5B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940" y="14087"/>
            <a:ext cx="11223276" cy="1325563"/>
          </a:xfrm>
        </p:spPr>
        <p:txBody>
          <a:bodyPr/>
          <a:lstStyle/>
          <a:p>
            <a:r>
              <a:rPr lang="en-CA" dirty="0"/>
              <a:t>References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E670A1-C72F-4188-BDA5-04B5DB508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4F23-2C3C-4792-9882-7724AE5CE09E}" type="slidenum">
              <a:rPr lang="en-CA" smtClean="0"/>
              <a:t>12</a:t>
            </a:fld>
            <a:endParaRPr lang="en-CA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35667B9-FE8A-43CD-83FC-1C802BA0BCE4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44940" y="968995"/>
            <a:ext cx="12047537" cy="51323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000" dirty="0"/>
              <a:t>[1] </a:t>
            </a:r>
            <a:r>
              <a:rPr lang="en-US" sz="1000" dirty="0" err="1"/>
              <a:t>Czajczyńska</a:t>
            </a:r>
            <a:r>
              <a:rPr lang="en-US" sz="1000" dirty="0"/>
              <a:t>, D., </a:t>
            </a:r>
            <a:r>
              <a:rPr lang="en-US" sz="1000" dirty="0" err="1"/>
              <a:t>Krzyżyńska</a:t>
            </a:r>
            <a:r>
              <a:rPr lang="en-US" sz="1000" dirty="0"/>
              <a:t>, R., </a:t>
            </a:r>
            <a:r>
              <a:rPr lang="en-US" sz="1000" dirty="0" err="1"/>
              <a:t>Jouhara</a:t>
            </a:r>
            <a:r>
              <a:rPr lang="en-US" sz="1000" dirty="0"/>
              <a:t>, H., &amp; Spencer, N. (2017). Use of pyrolytic gas from waste tire as a fuel: A review. Energy, 134, 1121–1131. https://doi.org/10.1016/j.energy.2017.05.042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000" dirty="0"/>
              <a:t>[2] </a:t>
            </a:r>
            <a:r>
              <a:rPr lang="en-US" sz="1000" dirty="0" err="1"/>
              <a:t>Campuzano</a:t>
            </a:r>
            <a:r>
              <a:rPr lang="en-US" sz="1000" dirty="0"/>
              <a:t>, F., Abdul Jameel, A. G., Zhang, W., </a:t>
            </a:r>
            <a:r>
              <a:rPr lang="en-US" sz="1000" dirty="0" err="1"/>
              <a:t>Emwas</a:t>
            </a:r>
            <a:r>
              <a:rPr lang="en-US" sz="1000" dirty="0"/>
              <a:t>, A.-H., </a:t>
            </a:r>
            <a:r>
              <a:rPr lang="en-US" sz="1000" dirty="0" err="1"/>
              <a:t>Agudelo</a:t>
            </a:r>
            <a:r>
              <a:rPr lang="en-US" sz="1000" dirty="0"/>
              <a:t>, A. F., Martínez, J. D., &amp; </a:t>
            </a:r>
            <a:r>
              <a:rPr lang="en-US" sz="1000" dirty="0" err="1"/>
              <a:t>Sarathy</a:t>
            </a:r>
            <a:r>
              <a:rPr lang="en-US" sz="1000" dirty="0"/>
              <a:t>, S. M. (2020). Fuel and Chemical Properties of Waste Tire Pyrolysis Oil Derived from a Continuous Twin-Auger Reactor. Energy &amp; Fuels, 34(10), 12688–12702. https://doi.org/10.1021/acs.energyfuels.0c02271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000" dirty="0"/>
              <a:t>[3] Crombie, K., &amp; </a:t>
            </a:r>
            <a:r>
              <a:rPr lang="en-US" sz="1000" dirty="0" err="1"/>
              <a:t>Mašek</a:t>
            </a:r>
            <a:r>
              <a:rPr lang="en-US" sz="1000" dirty="0"/>
              <a:t>, O. (2014). Investigating the potential for a self-sustaining slow pyrolysis system under varying operating conditions. Bioresource Technology, 162, 148–156. https://doi.org/https://doi.org/10.1016/j.biortech.2014.03.134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000" dirty="0"/>
              <a:t>[4] Xu, R., Ferrante, L., Hall, K., </a:t>
            </a:r>
            <a:r>
              <a:rPr lang="en-US" sz="1000" dirty="0" err="1"/>
              <a:t>Briens</a:t>
            </a:r>
            <a:r>
              <a:rPr lang="en-US" sz="1000" dirty="0"/>
              <a:t>, C., &amp; </a:t>
            </a:r>
            <a:r>
              <a:rPr lang="en-US" sz="1000" dirty="0" err="1"/>
              <a:t>Berruti</a:t>
            </a:r>
            <a:r>
              <a:rPr lang="en-US" sz="1000" dirty="0"/>
              <a:t>, F. (2011). Thermal self-sustainability of biochar production by pyrolysis. Journal of Analytical and Applied Pyrolysis, 91(1), 55–66. https://doi.org/10.1016/j.jaap.2011.01.001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000" dirty="0"/>
              <a:t>[5] Palma, M. A., Richardson, J. W., Roberson, B. E., Ribera, L. A., Outlaw, J., &amp; Munster, C. (2011). Economic feasibility of a mobile fast pyrolysis system for sustainable bio-crude oil production. International Food and Agribusiness Management Review, 14(3), 1–16.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000" dirty="0"/>
              <a:t>[6] Badger, P., Badger, S., </a:t>
            </a:r>
            <a:r>
              <a:rPr lang="en-US" sz="1000" dirty="0" err="1"/>
              <a:t>Puettmann</a:t>
            </a:r>
            <a:r>
              <a:rPr lang="en-US" sz="1000" dirty="0"/>
              <a:t>, M., Steele, P., &amp; Cooper, J. (2011). Techno-economic analysis: Preliminary assessment of pyrolysis oil production costs and material energy balance associated with a transportable fast pyrolysis system. </a:t>
            </a:r>
            <a:r>
              <a:rPr lang="en-US" sz="1000" dirty="0" err="1"/>
              <a:t>BioResources</a:t>
            </a:r>
            <a:r>
              <a:rPr lang="en-US" sz="1000" dirty="0"/>
              <a:t>, 6(1), 34–47. https://doi.org/10.15376/biores.6.1.34-47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000" dirty="0"/>
              <a:t>[7] Dunnigan, L., Morton, B. J., Ashman, P. J., Zhang, X., &amp; </a:t>
            </a:r>
            <a:r>
              <a:rPr lang="en-US" sz="1000" dirty="0" err="1"/>
              <a:t>Kwong</a:t>
            </a:r>
            <a:r>
              <a:rPr lang="en-US" sz="1000" dirty="0"/>
              <a:t>, C. W. (2018). Emission characteristics of a pyrolysis-combustion system for the co-production of biochar and bioenergy from agricultural wastes. Waste Management, 77, 59–66. https://doi.org/10.1016/j.wasman.2018.05.004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000" dirty="0"/>
              <a:t>[8] </a:t>
            </a:r>
            <a:r>
              <a:rPr lang="en-CA" sz="1000" dirty="0" err="1">
                <a:effectLst/>
              </a:rPr>
              <a:t>Anguil</a:t>
            </a:r>
            <a:r>
              <a:rPr lang="en-CA" sz="1000" dirty="0">
                <a:effectLst/>
              </a:rPr>
              <a:t>. (n.d.). </a:t>
            </a:r>
            <a:r>
              <a:rPr lang="en-CA" sz="1000" i="1" dirty="0">
                <a:effectLst/>
              </a:rPr>
              <a:t>Vapor Combustor Unit (VCU)</a:t>
            </a:r>
            <a:r>
              <a:rPr lang="en-CA" sz="1000" dirty="0">
                <a:effectLst/>
              </a:rPr>
              <a:t>. https://anguil.com/air-pollution-control-solutions/vapor-combustor-unit-vcu/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CA" sz="1000" dirty="0">
                <a:effectLst/>
              </a:rPr>
              <a:t>[9] </a:t>
            </a:r>
            <a:r>
              <a:rPr lang="en-US" sz="1000" dirty="0">
                <a:effectLst/>
              </a:rPr>
              <a:t>Gulf Coast Environmental Systems. (n.d.). </a:t>
            </a:r>
            <a:r>
              <a:rPr lang="en-US" sz="1000" i="1" dirty="0">
                <a:effectLst/>
              </a:rPr>
              <a:t>Vapor Combustor Unit</a:t>
            </a:r>
            <a:r>
              <a:rPr lang="en-US" sz="1000" dirty="0">
                <a:effectLst/>
              </a:rPr>
              <a:t>. http://www.gcesystems.com/air-pollution-control/vapor-combustor-unit.html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000" dirty="0">
                <a:effectLst/>
              </a:rPr>
              <a:t>[10] United States Environmental Protection Agency. (1980). Organic Chemical Manufacturing Volume 4: Combustion Control Devices. https://nepis.epa.gov/Exe/ZyPDF.cgi/2000MF11.PDF?Dockey=2000MF11.PDF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000" dirty="0">
                <a:effectLst/>
              </a:rPr>
              <a:t>[11] Deng, L., &amp; Adams II, T. A. (2020). Techno-economic analysis of coke oven gas and blast furnace gas to methanol process with carbon dioxide capture and utilization. </a:t>
            </a:r>
            <a:r>
              <a:rPr lang="en-US" sz="1000" i="1" dirty="0">
                <a:effectLst/>
              </a:rPr>
              <a:t>Energy Conversion and Management</a:t>
            </a:r>
            <a:r>
              <a:rPr lang="en-US" sz="1000" dirty="0">
                <a:effectLst/>
              </a:rPr>
              <a:t>, </a:t>
            </a:r>
            <a:r>
              <a:rPr lang="en-US" sz="1000" i="1" dirty="0">
                <a:effectLst/>
              </a:rPr>
              <a:t>204</a:t>
            </a:r>
            <a:r>
              <a:rPr lang="en-US" sz="1000" dirty="0">
                <a:effectLst/>
              </a:rPr>
              <a:t>, 112315. https://doi.org/https://doi.org/10.1016/j.enconman.2019.112315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000" dirty="0">
                <a:effectLst/>
              </a:rPr>
              <a:t>[12] Ontario Energy Board. (2021). Natural Gas Rates. https://www.oeb.ca/rates-and-your-bill/natural-gas-rates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000" dirty="0">
                <a:effectLst/>
              </a:rPr>
              <a:t>[13] Environment and Climate Change Canada. (2020). Emission Factors. https://donnees.ec.gc.ca/data/substances/monitor/canada-s-official-greenhouse-gas-inventory/Emission_Factors.pdf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000" dirty="0">
                <a:effectLst/>
              </a:rPr>
              <a:t>[14] </a:t>
            </a:r>
            <a:r>
              <a:rPr lang="en-US" sz="1000" dirty="0" err="1">
                <a:effectLst/>
              </a:rPr>
              <a:t>Wynes</a:t>
            </a:r>
            <a:r>
              <a:rPr lang="en-US" sz="1000" dirty="0">
                <a:effectLst/>
              </a:rPr>
              <a:t>, S., &amp; Nicholas, K. A. (2017). The climate mitigation gap: education and government recommendations miss the most effective individual actions. Environmental Research Letters, 12(7), 74024. https://doi.org/10.1088/1748-9326/aa7541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CA" sz="1000" dirty="0">
              <a:effectLst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1000" dirty="0"/>
          </a:p>
          <a:p>
            <a:pPr marL="0" indent="0">
              <a:spcBef>
                <a:spcPts val="0"/>
              </a:spcBef>
              <a:buNone/>
            </a:pP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97262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3B6BE-DFA4-4000-A901-1F17E8A5B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940" y="14087"/>
            <a:ext cx="10515600" cy="1325563"/>
          </a:xfrm>
        </p:spPr>
        <p:txBody>
          <a:bodyPr/>
          <a:lstStyle/>
          <a:p>
            <a:r>
              <a:rPr lang="en-US" dirty="0"/>
              <a:t>Collaborations and Thanks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F5755-01EA-4208-8B51-74FB550292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940" y="1339650"/>
            <a:ext cx="12047060" cy="4351338"/>
          </a:xfrm>
        </p:spPr>
        <p:txBody>
          <a:bodyPr/>
          <a:lstStyle/>
          <a:p>
            <a:r>
              <a:rPr lang="en-US" dirty="0"/>
              <a:t>This project is being done in collaboration with:</a:t>
            </a:r>
          </a:p>
          <a:p>
            <a:pPr lvl="1"/>
            <a:r>
              <a:rPr lang="en-US" b="1" dirty="0"/>
              <a:t>ArcelorMittal Dofasco </a:t>
            </a:r>
            <a:r>
              <a:rPr lang="en-US" dirty="0"/>
              <a:t>– Iron and steel plant info information</a:t>
            </a:r>
          </a:p>
          <a:p>
            <a:pPr lvl="1"/>
            <a:r>
              <a:rPr lang="en-US" b="1" dirty="0" err="1"/>
              <a:t>NRCan</a:t>
            </a:r>
            <a:r>
              <a:rPr lang="en-US" b="1" dirty="0"/>
              <a:t> </a:t>
            </a:r>
            <a:r>
              <a:rPr lang="en-US" dirty="0"/>
              <a:t>– Pyrolysis product composition data</a:t>
            </a:r>
          </a:p>
          <a:p>
            <a:pPr lvl="1"/>
            <a:r>
              <a:rPr lang="en-US" b="1" dirty="0"/>
              <a:t>CHAR Technologies </a:t>
            </a:r>
            <a:r>
              <a:rPr lang="en-US" dirty="0"/>
              <a:t>– Large-scale pyrolysis process information</a:t>
            </a:r>
          </a:p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AFF4AB-020E-4C21-A64E-2D50E68BA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4F23-2C3C-4792-9882-7724AE5CE09E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2009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extLst>
              <a:ext uri="{FF2B5EF4-FFF2-40B4-BE49-F238E27FC236}">
                <a16:creationId xmlns:a16="http://schemas.microsoft.com/office/drawing/2014/main" id="{5DF98A41-DED4-4529-8252-5AD435741559}"/>
              </a:ext>
            </a:extLst>
          </p:cNvPr>
          <p:cNvSpPr txBox="1"/>
          <p:nvPr/>
        </p:nvSpPr>
        <p:spPr>
          <a:xfrm>
            <a:off x="5459168" y="5568976"/>
            <a:ext cx="21845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50" dirty="0"/>
              <a:t>Water, Acids, Phenols, Furans, MeOH, VOCs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A557DFB-69BE-4209-A3CA-D0D020026B87}"/>
              </a:ext>
            </a:extLst>
          </p:cNvPr>
          <p:cNvSpPr/>
          <p:nvPr/>
        </p:nvSpPr>
        <p:spPr>
          <a:xfrm>
            <a:off x="5676680" y="5529273"/>
            <a:ext cx="1713142" cy="1058016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0F11386-BFB5-4017-9C4F-79CD41E2C256}"/>
              </a:ext>
            </a:extLst>
          </p:cNvPr>
          <p:cNvSpPr txBox="1"/>
          <p:nvPr/>
        </p:nvSpPr>
        <p:spPr>
          <a:xfrm>
            <a:off x="568452" y="5635771"/>
            <a:ext cx="218452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dirty="0"/>
              <a:t>H</a:t>
            </a:r>
            <a:r>
              <a:rPr lang="en-US" sz="2300" baseline="-25000" dirty="0"/>
              <a:t>2</a:t>
            </a:r>
            <a:r>
              <a:rPr lang="en-CA" sz="2300" dirty="0"/>
              <a:t>, CO, </a:t>
            </a:r>
          </a:p>
          <a:p>
            <a:pPr algn="ctr"/>
            <a:r>
              <a:rPr lang="en-CA" sz="2300" dirty="0"/>
              <a:t>CO</a:t>
            </a:r>
            <a:r>
              <a:rPr lang="en-CA" sz="2300" baseline="-25000" dirty="0"/>
              <a:t>2</a:t>
            </a:r>
            <a:r>
              <a:rPr lang="en-CA" sz="2300" dirty="0"/>
              <a:t>, CH</a:t>
            </a:r>
            <a:r>
              <a:rPr lang="en-CA" sz="2300" baseline="-25000" dirty="0"/>
              <a:t>4</a:t>
            </a:r>
            <a:endParaRPr lang="en-US" sz="2300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93FC27E-806F-4C20-9ED9-86B600927569}"/>
              </a:ext>
            </a:extLst>
          </p:cNvPr>
          <p:cNvSpPr/>
          <p:nvPr/>
        </p:nvSpPr>
        <p:spPr>
          <a:xfrm>
            <a:off x="753077" y="5529274"/>
            <a:ext cx="1713142" cy="1058016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364E3E0-E56E-4FCE-89E8-2CABBDE4BD45}"/>
              </a:ext>
            </a:extLst>
          </p:cNvPr>
          <p:cNvCxnSpPr/>
          <p:nvPr/>
        </p:nvCxnSpPr>
        <p:spPr>
          <a:xfrm>
            <a:off x="8950498" y="1199887"/>
            <a:ext cx="2406937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585EDDC5-9436-4430-A260-95362E1074DB}"/>
              </a:ext>
            </a:extLst>
          </p:cNvPr>
          <p:cNvSpPr/>
          <p:nvPr/>
        </p:nvSpPr>
        <p:spPr>
          <a:xfrm>
            <a:off x="7470348" y="206968"/>
            <a:ext cx="1699410" cy="3546218"/>
          </a:xfrm>
          <a:custGeom>
            <a:avLst/>
            <a:gdLst>
              <a:gd name="connsiteX0" fmla="*/ 373380 w 1493520"/>
              <a:gd name="connsiteY0" fmla="*/ 0 h 3116580"/>
              <a:gd name="connsiteX1" fmla="*/ 1120140 w 1493520"/>
              <a:gd name="connsiteY1" fmla="*/ 0 h 3116580"/>
              <a:gd name="connsiteX2" fmla="*/ 1493520 w 1493520"/>
              <a:gd name="connsiteY2" fmla="*/ 2125980 h 3116580"/>
              <a:gd name="connsiteX3" fmla="*/ 1369695 w 1493520"/>
              <a:gd name="connsiteY3" fmla="*/ 2621280 h 3116580"/>
              <a:gd name="connsiteX4" fmla="*/ 1493520 w 1493520"/>
              <a:gd name="connsiteY4" fmla="*/ 3116580 h 3116580"/>
              <a:gd name="connsiteX5" fmla="*/ 0 w 1493520"/>
              <a:gd name="connsiteY5" fmla="*/ 3116580 h 3116580"/>
              <a:gd name="connsiteX6" fmla="*/ 123825 w 1493520"/>
              <a:gd name="connsiteY6" fmla="*/ 2621280 h 3116580"/>
              <a:gd name="connsiteX7" fmla="*/ 0 w 1493520"/>
              <a:gd name="connsiteY7" fmla="*/ 2125980 h 3116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93520" h="3116580">
                <a:moveTo>
                  <a:pt x="373380" y="0"/>
                </a:moveTo>
                <a:lnTo>
                  <a:pt x="1120140" y="0"/>
                </a:lnTo>
                <a:lnTo>
                  <a:pt x="1493520" y="2125980"/>
                </a:lnTo>
                <a:lnTo>
                  <a:pt x="1369695" y="2621280"/>
                </a:lnTo>
                <a:lnTo>
                  <a:pt x="1493520" y="3116580"/>
                </a:lnTo>
                <a:lnTo>
                  <a:pt x="0" y="3116580"/>
                </a:lnTo>
                <a:lnTo>
                  <a:pt x="123825" y="2621280"/>
                </a:lnTo>
                <a:lnTo>
                  <a:pt x="0" y="2125980"/>
                </a:lnTo>
                <a:close/>
              </a:path>
            </a:pathLst>
          </a:cu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CA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6F2F537-1640-4B58-9756-C6E3133474C7}"/>
              </a:ext>
            </a:extLst>
          </p:cNvPr>
          <p:cNvCxnSpPr>
            <a:cxnSpLocks/>
          </p:cNvCxnSpPr>
          <p:nvPr/>
        </p:nvCxnSpPr>
        <p:spPr>
          <a:xfrm>
            <a:off x="5403806" y="1199887"/>
            <a:ext cx="228895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B8CAC162-A42D-4DF0-9DA7-BBD285014B61}"/>
              </a:ext>
            </a:extLst>
          </p:cNvPr>
          <p:cNvSpPr txBox="1"/>
          <p:nvPr/>
        </p:nvSpPr>
        <p:spPr>
          <a:xfrm>
            <a:off x="5349827" y="738222"/>
            <a:ext cx="21845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Iron Ore</a:t>
            </a:r>
            <a:endParaRPr lang="en-CA" sz="2400" dirty="0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E4C3F726-77F8-45C6-B410-C4C58626D7D8}"/>
              </a:ext>
            </a:extLst>
          </p:cNvPr>
          <p:cNvCxnSpPr>
            <a:cxnSpLocks/>
          </p:cNvCxnSpPr>
          <p:nvPr/>
        </p:nvCxnSpPr>
        <p:spPr>
          <a:xfrm>
            <a:off x="4051404" y="3763174"/>
            <a:ext cx="0" cy="125949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11E26F7-319E-4C84-B444-6B1357F9D42B}"/>
              </a:ext>
            </a:extLst>
          </p:cNvPr>
          <p:cNvSpPr txBox="1"/>
          <p:nvPr/>
        </p:nvSpPr>
        <p:spPr>
          <a:xfrm>
            <a:off x="9012343" y="738222"/>
            <a:ext cx="21845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Iron (Hot Metal)</a:t>
            </a:r>
            <a:endParaRPr lang="en-CA" sz="2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3714C7A-5C12-4F82-80BC-9BE3732607EF}"/>
              </a:ext>
            </a:extLst>
          </p:cNvPr>
          <p:cNvSpPr txBox="1"/>
          <p:nvPr/>
        </p:nvSpPr>
        <p:spPr>
          <a:xfrm>
            <a:off x="7544730" y="1645538"/>
            <a:ext cx="15506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Blast Furnace</a:t>
            </a:r>
            <a:endParaRPr lang="en-CA" sz="2400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3C7BABC-3AEB-4DE4-8A41-2777E1A1A01D}"/>
              </a:ext>
            </a:extLst>
          </p:cNvPr>
          <p:cNvCxnSpPr/>
          <p:nvPr/>
        </p:nvCxnSpPr>
        <p:spPr>
          <a:xfrm>
            <a:off x="5349827" y="2886118"/>
            <a:ext cx="216000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ED384AA2-7764-49E4-ABCA-44378A371811}"/>
              </a:ext>
            </a:extLst>
          </p:cNvPr>
          <p:cNvSpPr txBox="1"/>
          <p:nvPr/>
        </p:nvSpPr>
        <p:spPr>
          <a:xfrm>
            <a:off x="5248628" y="2358734"/>
            <a:ext cx="21845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Biochar</a:t>
            </a:r>
            <a:endParaRPr lang="en-CA" sz="24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D3C7630-0699-423C-B1FF-458F3B8AEFC0}"/>
              </a:ext>
            </a:extLst>
          </p:cNvPr>
          <p:cNvSpPr/>
          <p:nvPr/>
        </p:nvSpPr>
        <p:spPr>
          <a:xfrm>
            <a:off x="2837587" y="2211644"/>
            <a:ext cx="2512240" cy="155153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0CC8C43-4F8E-4461-A28C-AA57885FE4EB}"/>
              </a:ext>
            </a:extLst>
          </p:cNvPr>
          <p:cNvSpPr txBox="1"/>
          <p:nvPr/>
        </p:nvSpPr>
        <p:spPr>
          <a:xfrm>
            <a:off x="3001442" y="2546546"/>
            <a:ext cx="21845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Biomass Pyrolysis</a:t>
            </a:r>
            <a:endParaRPr lang="en-CA" sz="2400" dirty="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F0D5B47-CB2D-4131-8E6A-6040E265C849}"/>
              </a:ext>
            </a:extLst>
          </p:cNvPr>
          <p:cNvCxnSpPr/>
          <p:nvPr/>
        </p:nvCxnSpPr>
        <p:spPr>
          <a:xfrm>
            <a:off x="649910" y="2886118"/>
            <a:ext cx="216000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B7C836CC-7451-436A-8241-7AFC0AC654A4}"/>
              </a:ext>
            </a:extLst>
          </p:cNvPr>
          <p:cNvSpPr txBox="1"/>
          <p:nvPr/>
        </p:nvSpPr>
        <p:spPr>
          <a:xfrm>
            <a:off x="486055" y="2358734"/>
            <a:ext cx="22471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Biomass (Wood)</a:t>
            </a:r>
            <a:endParaRPr lang="en-CA" sz="24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6C55D44-30BA-4E83-BB50-3889D9BA9E2D}"/>
              </a:ext>
            </a:extLst>
          </p:cNvPr>
          <p:cNvSpPr txBox="1"/>
          <p:nvPr/>
        </p:nvSpPr>
        <p:spPr>
          <a:xfrm>
            <a:off x="4093706" y="4765898"/>
            <a:ext cx="21845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Bio-oil/Tar</a:t>
            </a:r>
            <a:endParaRPr lang="en-CA" sz="24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7F17E9A-9ABB-423F-A02D-9A89C2B9581A}"/>
              </a:ext>
            </a:extLst>
          </p:cNvPr>
          <p:cNvSpPr txBox="1"/>
          <p:nvPr/>
        </p:nvSpPr>
        <p:spPr>
          <a:xfrm>
            <a:off x="5248626" y="2857080"/>
            <a:ext cx="21845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0.45 Mt</a:t>
            </a:r>
            <a:endParaRPr lang="en-CA" sz="24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7D8C2EA-90B5-41A1-A6EA-AA8920B2DFA5}"/>
              </a:ext>
            </a:extLst>
          </p:cNvPr>
          <p:cNvSpPr txBox="1"/>
          <p:nvPr/>
        </p:nvSpPr>
        <p:spPr>
          <a:xfrm>
            <a:off x="9092624" y="1137403"/>
            <a:ext cx="21845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4.5 Mt</a:t>
            </a:r>
            <a:endParaRPr lang="en-CA" sz="24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648BBC9-0CA1-463A-98FC-2640249AF0B2}"/>
              </a:ext>
            </a:extLst>
          </p:cNvPr>
          <p:cNvSpPr txBox="1"/>
          <p:nvPr/>
        </p:nvSpPr>
        <p:spPr>
          <a:xfrm>
            <a:off x="524900" y="3159401"/>
            <a:ext cx="22471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$$$</a:t>
            </a:r>
            <a:endParaRPr lang="en-CA" sz="24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16BE664-2D85-43C2-BF59-DB875DE37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4F23-2C3C-4792-9882-7724AE5CE09E}" type="slidenum">
              <a:rPr lang="en-CA" smtClean="0"/>
              <a:t>3</a:t>
            </a:fld>
            <a:endParaRPr lang="en-CA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34543E6-52ED-4B2F-BE02-7E34070934F6}"/>
              </a:ext>
            </a:extLst>
          </p:cNvPr>
          <p:cNvSpPr txBox="1"/>
          <p:nvPr/>
        </p:nvSpPr>
        <p:spPr>
          <a:xfrm>
            <a:off x="1660717" y="4765899"/>
            <a:ext cx="21845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Light Gases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61BC7D76-77B8-46CB-8EC7-8B25A1F3BBED}"/>
              </a:ext>
            </a:extLst>
          </p:cNvPr>
          <p:cNvCxnSpPr>
            <a:cxnSpLocks/>
          </p:cNvCxnSpPr>
          <p:nvPr/>
        </p:nvCxnSpPr>
        <p:spPr>
          <a:xfrm flipH="1">
            <a:off x="1573961" y="5022667"/>
            <a:ext cx="2477443" cy="50660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5894D26A-0DC0-4211-891A-824819C20809}"/>
              </a:ext>
            </a:extLst>
          </p:cNvPr>
          <p:cNvCxnSpPr>
            <a:cxnSpLocks/>
          </p:cNvCxnSpPr>
          <p:nvPr/>
        </p:nvCxnSpPr>
        <p:spPr>
          <a:xfrm>
            <a:off x="4055808" y="5022666"/>
            <a:ext cx="2477443" cy="50660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0FCB2D0C-CE76-4F3F-9E94-8F66C8C92FED}"/>
              </a:ext>
            </a:extLst>
          </p:cNvPr>
          <p:cNvCxnSpPr>
            <a:cxnSpLocks/>
          </p:cNvCxnSpPr>
          <p:nvPr/>
        </p:nvCxnSpPr>
        <p:spPr>
          <a:xfrm>
            <a:off x="7412045" y="6035880"/>
            <a:ext cx="144000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65F8C1AF-FDA5-4BF0-9DF9-F3BE0C97E2F5}"/>
              </a:ext>
            </a:extLst>
          </p:cNvPr>
          <p:cNvSpPr txBox="1"/>
          <p:nvPr/>
        </p:nvSpPr>
        <p:spPr>
          <a:xfrm>
            <a:off x="8625629" y="5586060"/>
            <a:ext cx="21845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Corrosion, </a:t>
            </a:r>
          </a:p>
          <a:p>
            <a:pPr algn="ctr"/>
            <a:r>
              <a:rPr lang="en-US" sz="2400" dirty="0"/>
              <a:t>Fouling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D994123-37DB-43F8-B79C-60E2B37FF355}"/>
              </a:ext>
            </a:extLst>
          </p:cNvPr>
          <p:cNvSpPr/>
          <p:nvPr/>
        </p:nvSpPr>
        <p:spPr>
          <a:xfrm>
            <a:off x="8861323" y="5506872"/>
            <a:ext cx="1713142" cy="1058016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8CAA09B-D1EC-4226-B8F0-47C842B4F7B0}"/>
              </a:ext>
            </a:extLst>
          </p:cNvPr>
          <p:cNvSpPr/>
          <p:nvPr/>
        </p:nvSpPr>
        <p:spPr>
          <a:xfrm>
            <a:off x="5412484" y="2319031"/>
            <a:ext cx="1977338" cy="4983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A7CFB6B-06E8-40C1-A54F-0A22B922D2AA}"/>
              </a:ext>
            </a:extLst>
          </p:cNvPr>
          <p:cNvSpPr txBox="1"/>
          <p:nvPr/>
        </p:nvSpPr>
        <p:spPr>
          <a:xfrm>
            <a:off x="5285817" y="2334945"/>
            <a:ext cx="21845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Pulverized Coal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3726375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 animBg="1"/>
      <p:bldP spid="26" grpId="0"/>
      <p:bldP spid="27" grpId="0" animBg="1"/>
      <p:bldP spid="14" grpId="0"/>
      <p:bldP spid="3" grpId="0" animBg="1"/>
      <p:bldP spid="17" grpId="0"/>
      <p:bldP spid="16" grpId="0"/>
      <p:bldP spid="19" grpId="0"/>
      <p:bldP spid="29" grpId="0"/>
      <p:bldP spid="30" grpId="0"/>
      <p:bldP spid="32" grpId="0"/>
      <p:bldP spid="24" grpId="0"/>
      <p:bldP spid="37" grpId="0"/>
      <p:bldP spid="38" grpId="0" animBg="1"/>
      <p:bldP spid="4" grpId="0" animBg="1"/>
      <p:bldP spid="28" grpId="0"/>
      <p:bldP spid="28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3B6BE-DFA4-4000-A901-1F17E8A5B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940" y="14087"/>
            <a:ext cx="10515600" cy="1325563"/>
          </a:xfrm>
        </p:spPr>
        <p:txBody>
          <a:bodyPr/>
          <a:lstStyle/>
          <a:p>
            <a:r>
              <a:rPr lang="en-CA" dirty="0"/>
              <a:t>Literature Until Now and Current Gaps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F5755-01EA-4208-8B51-74FB550292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940" y="1056384"/>
            <a:ext cx="12047060" cy="3639406"/>
          </a:xfrm>
        </p:spPr>
        <p:txBody>
          <a:bodyPr>
            <a:normAutofit/>
          </a:bodyPr>
          <a:lstStyle/>
          <a:p>
            <a:r>
              <a:rPr lang="en-US" dirty="0"/>
              <a:t>The following has been studied:</a:t>
            </a:r>
          </a:p>
          <a:p>
            <a:pPr lvl="1"/>
            <a:r>
              <a:rPr lang="en-US" dirty="0"/>
              <a:t>Value of by-products of waste tire pyrolysis </a:t>
            </a:r>
          </a:p>
          <a:p>
            <a:pPr lvl="2"/>
            <a:r>
              <a:rPr lang="en-US" sz="1600" dirty="0"/>
              <a:t>(</a:t>
            </a:r>
            <a:r>
              <a:rPr lang="en-US" sz="1600" dirty="0" err="1"/>
              <a:t>Czajczyńska</a:t>
            </a:r>
            <a:r>
              <a:rPr lang="en-US" sz="1600" dirty="0"/>
              <a:t> et al., 2017), (</a:t>
            </a:r>
            <a:r>
              <a:rPr lang="en-US" sz="1600" dirty="0" err="1"/>
              <a:t>Campuzano</a:t>
            </a:r>
            <a:r>
              <a:rPr lang="en-US" sz="1600" dirty="0"/>
              <a:t> et al., 2020)</a:t>
            </a:r>
            <a:endParaRPr lang="en-US" dirty="0"/>
          </a:p>
          <a:p>
            <a:pPr lvl="1"/>
            <a:r>
              <a:rPr lang="en-US" dirty="0"/>
              <a:t>Use of biomass pyrolysis by-products for self-sustaining pyrolysis </a:t>
            </a:r>
          </a:p>
          <a:p>
            <a:pPr lvl="2"/>
            <a:r>
              <a:rPr lang="en-US" sz="1600" dirty="0"/>
              <a:t>(Crombie and </a:t>
            </a:r>
            <a:r>
              <a:rPr lang="en-US" sz="1600" dirty="0" err="1"/>
              <a:t>Mašek</a:t>
            </a:r>
            <a:r>
              <a:rPr lang="en-US" sz="1600" dirty="0"/>
              <a:t>, 2014), (Xu et al., 2011)</a:t>
            </a:r>
          </a:p>
          <a:p>
            <a:pPr lvl="1"/>
            <a:r>
              <a:rPr lang="en-US" dirty="0"/>
              <a:t>Techno-economic analysis and value of bio-oil plants </a:t>
            </a:r>
          </a:p>
          <a:p>
            <a:pPr lvl="2"/>
            <a:r>
              <a:rPr lang="en-US" sz="1600" dirty="0"/>
              <a:t>(Palma et al, 2011),(Badger et al., 2011)</a:t>
            </a:r>
          </a:p>
          <a:p>
            <a:pPr lvl="1"/>
            <a:r>
              <a:rPr lang="en-US" dirty="0"/>
              <a:t>Heating value of pyrolysis products </a:t>
            </a:r>
          </a:p>
          <a:p>
            <a:pPr lvl="2"/>
            <a:r>
              <a:rPr lang="en-US" sz="1600" dirty="0"/>
              <a:t>(Dunnigan et al., 2018)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1339173-0D35-4B8F-A9D7-3E5F9F3DEBDA}"/>
              </a:ext>
            </a:extLst>
          </p:cNvPr>
          <p:cNvSpPr txBox="1">
            <a:spLocks/>
          </p:cNvSpPr>
          <p:nvPr/>
        </p:nvSpPr>
        <p:spPr>
          <a:xfrm>
            <a:off x="72470" y="4339452"/>
            <a:ext cx="12047060" cy="2089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There are no comprehensive analyses that cover or compare:</a:t>
            </a:r>
          </a:p>
          <a:p>
            <a:pPr lvl="1"/>
            <a:r>
              <a:rPr lang="en-US" dirty="0"/>
              <a:t>Several by-product usage methods</a:t>
            </a:r>
          </a:p>
          <a:p>
            <a:pPr lvl="1"/>
            <a:r>
              <a:rPr lang="en-US" dirty="0"/>
              <a:t>Techno-economic analysis of each method</a:t>
            </a:r>
          </a:p>
          <a:p>
            <a:pPr lvl="1"/>
            <a:r>
              <a:rPr lang="en-US" dirty="0"/>
              <a:t>Life-cycle carbon emissions and environmental impact</a:t>
            </a:r>
          </a:p>
          <a:p>
            <a:pPr lvl="1"/>
            <a:r>
              <a:rPr lang="en-US" dirty="0"/>
              <a:t>Methods to remove bio-oil before it condenses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27AF70-45E2-4805-B25B-671D509C7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4F23-2C3C-4792-9882-7724AE5CE09E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166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extLst>
              <a:ext uri="{FF2B5EF4-FFF2-40B4-BE49-F238E27FC236}">
                <a16:creationId xmlns:a16="http://schemas.microsoft.com/office/drawing/2014/main" id="{7BFAA7FD-B00E-4A6A-A2C4-A5D31B0D1DC9}"/>
              </a:ext>
            </a:extLst>
          </p:cNvPr>
          <p:cNvSpPr txBox="1"/>
          <p:nvPr/>
        </p:nvSpPr>
        <p:spPr>
          <a:xfrm>
            <a:off x="524900" y="5461942"/>
            <a:ext cx="2184529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dirty="0"/>
              <a:t>Treat as </a:t>
            </a:r>
          </a:p>
          <a:p>
            <a:pPr algn="ctr"/>
            <a:r>
              <a:rPr lang="en-US" sz="2300" dirty="0"/>
              <a:t>Waste </a:t>
            </a:r>
          </a:p>
          <a:p>
            <a:pPr algn="ctr"/>
            <a:r>
              <a:rPr lang="en-US" sz="2300" dirty="0"/>
              <a:t>(Status Quo)</a:t>
            </a:r>
            <a:endParaRPr lang="en-CA" sz="2300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364E3E0-E56E-4FCE-89E8-2CABBDE4BD45}"/>
              </a:ext>
            </a:extLst>
          </p:cNvPr>
          <p:cNvCxnSpPr/>
          <p:nvPr/>
        </p:nvCxnSpPr>
        <p:spPr>
          <a:xfrm>
            <a:off x="8950498" y="1199887"/>
            <a:ext cx="2406937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585EDDC5-9436-4430-A260-95362E1074DB}"/>
              </a:ext>
            </a:extLst>
          </p:cNvPr>
          <p:cNvSpPr/>
          <p:nvPr/>
        </p:nvSpPr>
        <p:spPr>
          <a:xfrm>
            <a:off x="7470348" y="206968"/>
            <a:ext cx="1699410" cy="3546218"/>
          </a:xfrm>
          <a:custGeom>
            <a:avLst/>
            <a:gdLst>
              <a:gd name="connsiteX0" fmla="*/ 373380 w 1493520"/>
              <a:gd name="connsiteY0" fmla="*/ 0 h 3116580"/>
              <a:gd name="connsiteX1" fmla="*/ 1120140 w 1493520"/>
              <a:gd name="connsiteY1" fmla="*/ 0 h 3116580"/>
              <a:gd name="connsiteX2" fmla="*/ 1493520 w 1493520"/>
              <a:gd name="connsiteY2" fmla="*/ 2125980 h 3116580"/>
              <a:gd name="connsiteX3" fmla="*/ 1369695 w 1493520"/>
              <a:gd name="connsiteY3" fmla="*/ 2621280 h 3116580"/>
              <a:gd name="connsiteX4" fmla="*/ 1493520 w 1493520"/>
              <a:gd name="connsiteY4" fmla="*/ 3116580 h 3116580"/>
              <a:gd name="connsiteX5" fmla="*/ 0 w 1493520"/>
              <a:gd name="connsiteY5" fmla="*/ 3116580 h 3116580"/>
              <a:gd name="connsiteX6" fmla="*/ 123825 w 1493520"/>
              <a:gd name="connsiteY6" fmla="*/ 2621280 h 3116580"/>
              <a:gd name="connsiteX7" fmla="*/ 0 w 1493520"/>
              <a:gd name="connsiteY7" fmla="*/ 2125980 h 3116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93520" h="3116580">
                <a:moveTo>
                  <a:pt x="373380" y="0"/>
                </a:moveTo>
                <a:lnTo>
                  <a:pt x="1120140" y="0"/>
                </a:lnTo>
                <a:lnTo>
                  <a:pt x="1493520" y="2125980"/>
                </a:lnTo>
                <a:lnTo>
                  <a:pt x="1369695" y="2621280"/>
                </a:lnTo>
                <a:lnTo>
                  <a:pt x="1493520" y="3116580"/>
                </a:lnTo>
                <a:lnTo>
                  <a:pt x="0" y="3116580"/>
                </a:lnTo>
                <a:lnTo>
                  <a:pt x="123825" y="2621280"/>
                </a:lnTo>
                <a:lnTo>
                  <a:pt x="0" y="2125980"/>
                </a:lnTo>
                <a:close/>
              </a:path>
            </a:pathLst>
          </a:cu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CA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6F2F537-1640-4B58-9756-C6E3133474C7}"/>
              </a:ext>
            </a:extLst>
          </p:cNvPr>
          <p:cNvCxnSpPr>
            <a:cxnSpLocks/>
          </p:cNvCxnSpPr>
          <p:nvPr/>
        </p:nvCxnSpPr>
        <p:spPr>
          <a:xfrm>
            <a:off x="5403806" y="1199887"/>
            <a:ext cx="228895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B8CAC162-A42D-4DF0-9DA7-BBD285014B61}"/>
              </a:ext>
            </a:extLst>
          </p:cNvPr>
          <p:cNvSpPr txBox="1"/>
          <p:nvPr/>
        </p:nvSpPr>
        <p:spPr>
          <a:xfrm>
            <a:off x="5349827" y="738222"/>
            <a:ext cx="21845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Iron Ore</a:t>
            </a:r>
            <a:endParaRPr lang="en-CA" sz="2400" dirty="0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E4C3F726-77F8-45C6-B410-C4C58626D7D8}"/>
              </a:ext>
            </a:extLst>
          </p:cNvPr>
          <p:cNvCxnSpPr>
            <a:cxnSpLocks/>
          </p:cNvCxnSpPr>
          <p:nvPr/>
        </p:nvCxnSpPr>
        <p:spPr>
          <a:xfrm>
            <a:off x="4051404" y="3763174"/>
            <a:ext cx="0" cy="125949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11E26F7-319E-4C84-B444-6B1357F9D42B}"/>
              </a:ext>
            </a:extLst>
          </p:cNvPr>
          <p:cNvSpPr txBox="1"/>
          <p:nvPr/>
        </p:nvSpPr>
        <p:spPr>
          <a:xfrm>
            <a:off x="9012343" y="738222"/>
            <a:ext cx="21845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Iron (Hot Metal)</a:t>
            </a:r>
            <a:endParaRPr lang="en-CA" sz="2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3714C7A-5C12-4F82-80BC-9BE3732607EF}"/>
              </a:ext>
            </a:extLst>
          </p:cNvPr>
          <p:cNvSpPr txBox="1"/>
          <p:nvPr/>
        </p:nvSpPr>
        <p:spPr>
          <a:xfrm>
            <a:off x="7544730" y="1645538"/>
            <a:ext cx="15506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Blast Furnace</a:t>
            </a:r>
            <a:endParaRPr lang="en-CA" sz="2400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3C7BABC-3AEB-4DE4-8A41-2777E1A1A01D}"/>
              </a:ext>
            </a:extLst>
          </p:cNvPr>
          <p:cNvCxnSpPr/>
          <p:nvPr/>
        </p:nvCxnSpPr>
        <p:spPr>
          <a:xfrm>
            <a:off x="5349827" y="2886118"/>
            <a:ext cx="216000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ED384AA2-7764-49E4-ABCA-44378A371811}"/>
              </a:ext>
            </a:extLst>
          </p:cNvPr>
          <p:cNvSpPr txBox="1"/>
          <p:nvPr/>
        </p:nvSpPr>
        <p:spPr>
          <a:xfrm>
            <a:off x="5248628" y="2358734"/>
            <a:ext cx="21845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Biochar</a:t>
            </a:r>
            <a:endParaRPr lang="en-CA" sz="24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D3C7630-0699-423C-B1FF-458F3B8AEFC0}"/>
              </a:ext>
            </a:extLst>
          </p:cNvPr>
          <p:cNvSpPr/>
          <p:nvPr/>
        </p:nvSpPr>
        <p:spPr>
          <a:xfrm>
            <a:off x="2837587" y="2211644"/>
            <a:ext cx="2512240" cy="155153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0CC8C43-4F8E-4461-A28C-AA57885FE4EB}"/>
              </a:ext>
            </a:extLst>
          </p:cNvPr>
          <p:cNvSpPr txBox="1"/>
          <p:nvPr/>
        </p:nvSpPr>
        <p:spPr>
          <a:xfrm>
            <a:off x="3001442" y="2546546"/>
            <a:ext cx="21845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Biomass Pyrolysis</a:t>
            </a:r>
            <a:endParaRPr lang="en-CA" sz="2400" dirty="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F0D5B47-CB2D-4131-8E6A-6040E265C849}"/>
              </a:ext>
            </a:extLst>
          </p:cNvPr>
          <p:cNvCxnSpPr/>
          <p:nvPr/>
        </p:nvCxnSpPr>
        <p:spPr>
          <a:xfrm>
            <a:off x="649910" y="2886118"/>
            <a:ext cx="216000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B7C836CC-7451-436A-8241-7AFC0AC654A4}"/>
              </a:ext>
            </a:extLst>
          </p:cNvPr>
          <p:cNvSpPr txBox="1"/>
          <p:nvPr/>
        </p:nvSpPr>
        <p:spPr>
          <a:xfrm>
            <a:off x="486055" y="2358734"/>
            <a:ext cx="22471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Biomass (Wood)</a:t>
            </a:r>
            <a:endParaRPr lang="en-CA" sz="24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6C55D44-30BA-4E83-BB50-3889D9BA9E2D}"/>
              </a:ext>
            </a:extLst>
          </p:cNvPr>
          <p:cNvSpPr txBox="1"/>
          <p:nvPr/>
        </p:nvSpPr>
        <p:spPr>
          <a:xfrm>
            <a:off x="3749210" y="3895701"/>
            <a:ext cx="21845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Light Gases</a:t>
            </a:r>
          </a:p>
          <a:p>
            <a:pPr algn="ctr"/>
            <a:r>
              <a:rPr lang="en-US" sz="2400" dirty="0"/>
              <a:t>Bio-oil/Tar</a:t>
            </a:r>
            <a:endParaRPr lang="en-CA" sz="24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7F17E9A-9ABB-423F-A02D-9A89C2B9581A}"/>
              </a:ext>
            </a:extLst>
          </p:cNvPr>
          <p:cNvSpPr txBox="1"/>
          <p:nvPr/>
        </p:nvSpPr>
        <p:spPr>
          <a:xfrm>
            <a:off x="5248626" y="2857080"/>
            <a:ext cx="21845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1 Mt</a:t>
            </a:r>
            <a:endParaRPr lang="en-CA" sz="24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7D8C2EA-90B5-41A1-A6EA-AA8920B2DFA5}"/>
              </a:ext>
            </a:extLst>
          </p:cNvPr>
          <p:cNvSpPr txBox="1"/>
          <p:nvPr/>
        </p:nvSpPr>
        <p:spPr>
          <a:xfrm>
            <a:off x="9092624" y="1137403"/>
            <a:ext cx="21845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10 Mt</a:t>
            </a:r>
            <a:endParaRPr lang="en-CA" sz="24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648BBC9-0CA1-463A-98FC-2640249AF0B2}"/>
              </a:ext>
            </a:extLst>
          </p:cNvPr>
          <p:cNvSpPr txBox="1"/>
          <p:nvPr/>
        </p:nvSpPr>
        <p:spPr>
          <a:xfrm>
            <a:off x="524900" y="3159401"/>
            <a:ext cx="22471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$$$</a:t>
            </a:r>
            <a:endParaRPr lang="en-CA" sz="2400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2767551-5CCD-40E3-80B1-9086981347F4}"/>
              </a:ext>
            </a:extLst>
          </p:cNvPr>
          <p:cNvSpPr/>
          <p:nvPr/>
        </p:nvSpPr>
        <p:spPr>
          <a:xfrm>
            <a:off x="753077" y="5529274"/>
            <a:ext cx="1713142" cy="1058016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E4607871-C5FA-4AED-8259-64B7A445EBE0}"/>
              </a:ext>
            </a:extLst>
          </p:cNvPr>
          <p:cNvCxnSpPr>
            <a:cxnSpLocks/>
          </p:cNvCxnSpPr>
          <p:nvPr/>
        </p:nvCxnSpPr>
        <p:spPr>
          <a:xfrm flipH="1">
            <a:off x="1573961" y="5022667"/>
            <a:ext cx="2477443" cy="50660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CDAF034A-08F0-4461-9E76-3CFF017F7FE9}"/>
              </a:ext>
            </a:extLst>
          </p:cNvPr>
          <p:cNvSpPr/>
          <p:nvPr/>
        </p:nvSpPr>
        <p:spPr>
          <a:xfrm>
            <a:off x="3192183" y="5537304"/>
            <a:ext cx="1713142" cy="1058016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32E644D2-EA24-41A6-A021-7526013FB0F8}"/>
              </a:ext>
            </a:extLst>
          </p:cNvPr>
          <p:cNvCxnSpPr>
            <a:cxnSpLocks/>
            <a:endCxn id="37" idx="0"/>
          </p:cNvCxnSpPr>
          <p:nvPr/>
        </p:nvCxnSpPr>
        <p:spPr>
          <a:xfrm>
            <a:off x="4048754" y="5018117"/>
            <a:ext cx="0" cy="51918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37E546DA-A31A-4F41-BBF3-50D9977AA9BA}"/>
              </a:ext>
            </a:extLst>
          </p:cNvPr>
          <p:cNvSpPr txBox="1"/>
          <p:nvPr/>
        </p:nvSpPr>
        <p:spPr>
          <a:xfrm>
            <a:off x="2994290" y="5623525"/>
            <a:ext cx="21845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Combust </a:t>
            </a:r>
          </a:p>
          <a:p>
            <a:pPr algn="ctr"/>
            <a:r>
              <a:rPr lang="en-US" sz="2400" dirty="0"/>
              <a:t>for Heat</a:t>
            </a:r>
            <a:endParaRPr lang="en-CA" sz="2400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ADE9C75-3C6B-4198-B5DA-0A25571BB638}"/>
              </a:ext>
            </a:extLst>
          </p:cNvPr>
          <p:cNvSpPr/>
          <p:nvPr/>
        </p:nvSpPr>
        <p:spPr>
          <a:xfrm>
            <a:off x="5721192" y="5560843"/>
            <a:ext cx="1713142" cy="1058016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F5092000-BF94-4B67-937E-6ECF422D0E6B}"/>
              </a:ext>
            </a:extLst>
          </p:cNvPr>
          <p:cNvCxnSpPr>
            <a:cxnSpLocks/>
          </p:cNvCxnSpPr>
          <p:nvPr/>
        </p:nvCxnSpPr>
        <p:spPr>
          <a:xfrm>
            <a:off x="4055808" y="5022666"/>
            <a:ext cx="2477443" cy="50660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9FF92476-4086-4E1C-8D94-2DF308F948DD}"/>
              </a:ext>
            </a:extLst>
          </p:cNvPr>
          <p:cNvSpPr txBox="1"/>
          <p:nvPr/>
        </p:nvSpPr>
        <p:spPr>
          <a:xfrm>
            <a:off x="5493015" y="5682382"/>
            <a:ext cx="21845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Sell Bio-oil </a:t>
            </a:r>
          </a:p>
          <a:p>
            <a:pPr algn="ctr"/>
            <a:r>
              <a:rPr lang="en-US" sz="2400" dirty="0"/>
              <a:t>as Product</a:t>
            </a:r>
            <a:endParaRPr lang="en-CA" sz="2400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FA07C31-1BA1-4751-B50B-C6A1572DDB16}"/>
              </a:ext>
            </a:extLst>
          </p:cNvPr>
          <p:cNvSpPr/>
          <p:nvPr/>
        </p:nvSpPr>
        <p:spPr>
          <a:xfrm>
            <a:off x="8493411" y="5537303"/>
            <a:ext cx="1713142" cy="1058016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1C70B1D3-B569-4118-891E-CD1F771F20CE}"/>
              </a:ext>
            </a:extLst>
          </p:cNvPr>
          <p:cNvCxnSpPr>
            <a:cxnSpLocks/>
          </p:cNvCxnSpPr>
          <p:nvPr/>
        </p:nvCxnSpPr>
        <p:spPr>
          <a:xfrm>
            <a:off x="4048754" y="5023641"/>
            <a:ext cx="5402724" cy="48570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0470C904-4B1F-4002-90D7-0C349621AFE1}"/>
              </a:ext>
            </a:extLst>
          </p:cNvPr>
          <p:cNvSpPr txBox="1"/>
          <p:nvPr/>
        </p:nvSpPr>
        <p:spPr>
          <a:xfrm>
            <a:off x="8250201" y="5650812"/>
            <a:ext cx="21845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Syngas Production</a:t>
            </a:r>
            <a:endParaRPr lang="en-CA" sz="2400" dirty="0"/>
          </a:p>
        </p:txBody>
      </p:sp>
      <p:sp>
        <p:nvSpPr>
          <p:cNvPr id="2" name="Explosion: 8 Points 1">
            <a:extLst>
              <a:ext uri="{FF2B5EF4-FFF2-40B4-BE49-F238E27FC236}">
                <a16:creationId xmlns:a16="http://schemas.microsoft.com/office/drawing/2014/main" id="{45602115-5BAE-483C-A580-9094E74149D2}"/>
              </a:ext>
            </a:extLst>
          </p:cNvPr>
          <p:cNvSpPr/>
          <p:nvPr/>
        </p:nvSpPr>
        <p:spPr>
          <a:xfrm>
            <a:off x="2772086" y="5192776"/>
            <a:ext cx="2683104" cy="1726295"/>
          </a:xfrm>
          <a:prstGeom prst="irregularSeal1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272E05-81B7-4F4B-A7A0-3F38DB023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4F23-2C3C-4792-9882-7724AE5CE09E}" type="slidenum">
              <a:rPr lang="en-CA" smtClean="0"/>
              <a:t>5</a:t>
            </a:fld>
            <a:endParaRPr lang="en-C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A0882C-64E9-49B9-89ED-A2F84A3A8B9C}"/>
              </a:ext>
            </a:extLst>
          </p:cNvPr>
          <p:cNvSpPr/>
          <p:nvPr/>
        </p:nvSpPr>
        <p:spPr>
          <a:xfrm>
            <a:off x="7760867" y="1709018"/>
            <a:ext cx="1140145" cy="10644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B73360B-5FDD-44E2-90AF-DA34A059F87E}"/>
              </a:ext>
            </a:extLst>
          </p:cNvPr>
          <p:cNvSpPr txBox="1"/>
          <p:nvPr/>
        </p:nvSpPr>
        <p:spPr>
          <a:xfrm>
            <a:off x="7557984" y="1622801"/>
            <a:ext cx="15506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Direct Reduced Iron (DRI)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763386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12" grpId="0"/>
      <p:bldP spid="33" grpId="0" animBg="1"/>
      <p:bldP spid="37" grpId="0" animBg="1"/>
      <p:bldP spid="39" grpId="0"/>
      <p:bldP spid="42" grpId="0" animBg="1"/>
      <p:bldP spid="43" grpId="0"/>
      <p:bldP spid="46" grpId="0" animBg="1"/>
      <p:bldP spid="47" grpId="0"/>
      <p:bldP spid="2" grpId="0" animBg="1"/>
      <p:bldP spid="6" grpId="0" animBg="1"/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3B6BE-DFA4-4000-A901-1F17E8A5B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940" y="14087"/>
            <a:ext cx="11223276" cy="1325563"/>
          </a:xfrm>
        </p:spPr>
        <p:txBody>
          <a:bodyPr/>
          <a:lstStyle/>
          <a:p>
            <a:r>
              <a:rPr lang="en-CA" dirty="0"/>
              <a:t>Heat Generation 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F5755-01EA-4208-8B51-74FB550292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940" y="996749"/>
            <a:ext cx="12047060" cy="5254581"/>
          </a:xfrm>
        </p:spPr>
        <p:txBody>
          <a:bodyPr>
            <a:normAutofit/>
          </a:bodyPr>
          <a:lstStyle/>
          <a:p>
            <a:r>
              <a:rPr lang="en-CA" dirty="0"/>
              <a:t>Heat can be used for:</a:t>
            </a:r>
          </a:p>
          <a:p>
            <a:pPr lvl="1"/>
            <a:r>
              <a:rPr lang="en-CA" dirty="0"/>
              <a:t>Self-sustaining pyrolysis – replaces NG</a:t>
            </a:r>
          </a:p>
          <a:p>
            <a:pPr lvl="1"/>
            <a:r>
              <a:rPr lang="en-CA" dirty="0"/>
              <a:t>Electricity generation – done with NG</a:t>
            </a:r>
          </a:p>
          <a:p>
            <a:pPr lvl="1"/>
            <a:r>
              <a:rPr lang="en-CA" dirty="0"/>
              <a:t>Process units (e.g. boilers) – replaces NG</a:t>
            </a:r>
          </a:p>
          <a:p>
            <a:r>
              <a:rPr lang="en-CA" dirty="0"/>
              <a:t>Basically, it replaces natural gas in Ontario</a:t>
            </a:r>
          </a:p>
          <a:p>
            <a:r>
              <a:rPr lang="en-CA" dirty="0"/>
              <a:t>Pyrolysis feedstock assumed to be waste wood</a:t>
            </a:r>
          </a:p>
          <a:p>
            <a:pPr lvl="1"/>
            <a:r>
              <a:rPr lang="en-CA" dirty="0"/>
              <a:t>Combustion of by-products is therefore carbon neutral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17D404-B3D3-4B85-BE1D-E4AEF81E5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4F23-2C3C-4792-9882-7724AE5CE09E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6359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024">
            <a:extLst>
              <a:ext uri="{FF2B5EF4-FFF2-40B4-BE49-F238E27FC236}">
                <a16:creationId xmlns:a16="http://schemas.microsoft.com/office/drawing/2014/main" id="{772AA9DE-96D3-4396-80C8-8E5332BA33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1405" y="873477"/>
            <a:ext cx="3623330" cy="4726987"/>
          </a:xfrm>
          <a:prstGeom prst="rect">
            <a:avLst/>
          </a:prstGeom>
        </p:spPr>
      </p:pic>
      <p:pic>
        <p:nvPicPr>
          <p:cNvPr id="1024" name="Picture 1023">
            <a:extLst>
              <a:ext uri="{FF2B5EF4-FFF2-40B4-BE49-F238E27FC236}">
                <a16:creationId xmlns:a16="http://schemas.microsoft.com/office/drawing/2014/main" id="{54AD2E77-05CD-4326-AAD2-50DBE7157B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507" y="888204"/>
            <a:ext cx="3551287" cy="470739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91033FE-5F85-43F6-BB56-6D32A0B41D85}"/>
              </a:ext>
            </a:extLst>
          </p:cNvPr>
          <p:cNvSpPr txBox="1"/>
          <p:nvPr/>
        </p:nvSpPr>
        <p:spPr>
          <a:xfrm>
            <a:off x="447298" y="6450593"/>
            <a:ext cx="8141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Data from NRCan for 600 °C Pyrolysis of Construction and Demolition Wood</a:t>
            </a:r>
          </a:p>
        </p:txBody>
      </p:sp>
      <p:pic>
        <p:nvPicPr>
          <p:cNvPr id="60" name="Picture 59">
            <a:extLst>
              <a:ext uri="{FF2B5EF4-FFF2-40B4-BE49-F238E27FC236}">
                <a16:creationId xmlns:a16="http://schemas.microsoft.com/office/drawing/2014/main" id="{EDD65977-1E99-4AF8-B611-4896A3D3DC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74557" y="1230425"/>
            <a:ext cx="3790503" cy="4897144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8D0D9180-709B-42C0-9DA9-7364F07FDF27}"/>
              </a:ext>
            </a:extLst>
          </p:cNvPr>
          <p:cNvSpPr/>
          <p:nvPr/>
        </p:nvSpPr>
        <p:spPr>
          <a:xfrm>
            <a:off x="1911927" y="1688123"/>
            <a:ext cx="1374797" cy="933583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0" i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 </a:t>
            </a:r>
            <a:endParaRPr lang="en-CA"/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5CA3AB36-318B-4E30-A7F7-012B670F27A9}"/>
              </a:ext>
            </a:extLst>
          </p:cNvPr>
          <p:cNvCxnSpPr>
            <a:cxnSpLocks/>
          </p:cNvCxnSpPr>
          <p:nvPr/>
        </p:nvCxnSpPr>
        <p:spPr>
          <a:xfrm flipV="1">
            <a:off x="3286724" y="1381192"/>
            <a:ext cx="1700912" cy="30693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5D23BCC2-49B6-416D-810F-5AA6E4019DE5}"/>
              </a:ext>
            </a:extLst>
          </p:cNvPr>
          <p:cNvSpPr/>
          <p:nvPr/>
        </p:nvSpPr>
        <p:spPr>
          <a:xfrm>
            <a:off x="1911926" y="2666466"/>
            <a:ext cx="1374797" cy="1470713"/>
          </a:xfrm>
          <a:prstGeom prst="rect">
            <a:avLst/>
          </a:prstGeom>
          <a:noFill/>
          <a:ln w="571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0" i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 </a:t>
            </a:r>
            <a:endParaRPr lang="en-CA"/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1A488572-984E-4D65-97A6-DCCC920AA631}"/>
              </a:ext>
            </a:extLst>
          </p:cNvPr>
          <p:cNvCxnSpPr>
            <a:cxnSpLocks/>
          </p:cNvCxnSpPr>
          <p:nvPr/>
        </p:nvCxnSpPr>
        <p:spPr>
          <a:xfrm flipV="1">
            <a:off x="3286723" y="1069903"/>
            <a:ext cx="5921221" cy="1820368"/>
          </a:xfrm>
          <a:prstGeom prst="straightConnector1">
            <a:avLst/>
          </a:prstGeom>
          <a:ln w="571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3B5D7B88-879A-47EE-9BA5-F842F02D9430}"/>
              </a:ext>
            </a:extLst>
          </p:cNvPr>
          <p:cNvSpPr/>
          <p:nvPr/>
        </p:nvSpPr>
        <p:spPr>
          <a:xfrm>
            <a:off x="1911925" y="4161691"/>
            <a:ext cx="1374797" cy="933583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0" i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 </a:t>
            </a:r>
            <a:endParaRPr lang="en-CA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2C65A290-14FC-48C7-B542-827622EFA5DA}"/>
              </a:ext>
            </a:extLst>
          </p:cNvPr>
          <p:cNvSpPr txBox="1"/>
          <p:nvPr/>
        </p:nvSpPr>
        <p:spPr>
          <a:xfrm>
            <a:off x="194937" y="5600464"/>
            <a:ext cx="3439066" cy="369332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CA" dirty="0"/>
              <a:t>I do not look at this in my research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5E39AE25-2859-40A1-8FC1-316563D671B4}"/>
              </a:ext>
            </a:extLst>
          </p:cNvPr>
          <p:cNvCxnSpPr>
            <a:cxnSpLocks/>
          </p:cNvCxnSpPr>
          <p:nvPr/>
        </p:nvCxnSpPr>
        <p:spPr>
          <a:xfrm flipH="1">
            <a:off x="1106232" y="5094053"/>
            <a:ext cx="805693" cy="492925"/>
          </a:xfrm>
          <a:prstGeom prst="straightConnector1">
            <a:avLst/>
          </a:prstGeom>
          <a:ln w="5715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itle 1">
            <a:extLst>
              <a:ext uri="{FF2B5EF4-FFF2-40B4-BE49-F238E27FC236}">
                <a16:creationId xmlns:a16="http://schemas.microsoft.com/office/drawing/2014/main" id="{D1F090F3-1602-40FD-AF63-840B997C6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88957"/>
            <a:ext cx="10515600" cy="1325563"/>
          </a:xfrm>
        </p:spPr>
        <p:txBody>
          <a:bodyPr/>
          <a:lstStyle/>
          <a:p>
            <a:r>
              <a:rPr lang="en-CA" dirty="0"/>
              <a:t>Combustion for Heat Generation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2A1C140-39FF-4E7E-B905-02FD7306B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4F23-2C3C-4792-9882-7724AE5CE09E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14395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51" grpId="0" animBg="1"/>
      <p:bldP spid="55" grpId="0" animBg="1"/>
      <p:bldP spid="5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3B6BE-DFA4-4000-A901-1F17E8A5B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940" y="14087"/>
            <a:ext cx="11223276" cy="1325563"/>
          </a:xfrm>
        </p:spPr>
        <p:txBody>
          <a:bodyPr/>
          <a:lstStyle/>
          <a:p>
            <a:r>
              <a:rPr lang="en-CA" dirty="0"/>
              <a:t>Heat Generation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F5755-01EA-4208-8B51-74FB550292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940" y="996750"/>
            <a:ext cx="12047060" cy="5132202"/>
          </a:xfrm>
        </p:spPr>
        <p:txBody>
          <a:bodyPr>
            <a:normAutofit/>
          </a:bodyPr>
          <a:lstStyle/>
          <a:p>
            <a:r>
              <a:rPr lang="en-CA" dirty="0"/>
              <a:t>By-products can be combusted with an enclosed flare, also known as a vapour combustor </a:t>
            </a:r>
            <a:r>
              <a:rPr lang="en-CA" sz="2400" dirty="0"/>
              <a:t>(</a:t>
            </a:r>
            <a:r>
              <a:rPr lang="en-CA" sz="2400" dirty="0" err="1"/>
              <a:t>Anguil</a:t>
            </a:r>
            <a:r>
              <a:rPr lang="en-CA" sz="2400" dirty="0"/>
              <a:t>, n.d.)</a:t>
            </a:r>
          </a:p>
          <a:p>
            <a:pPr lvl="1"/>
            <a:r>
              <a:rPr lang="en-CA" dirty="0"/>
              <a:t>Ideal for combustible waste streams that contain little or no oxygen </a:t>
            </a:r>
            <a:r>
              <a:rPr lang="en-CA" sz="2400" dirty="0"/>
              <a:t>(Gulf Coast Environmental Systems, n.d.)</a:t>
            </a:r>
            <a:endParaRPr lang="en-CA" dirty="0"/>
          </a:p>
          <a:p>
            <a:pPr lvl="1"/>
            <a:r>
              <a:rPr lang="en-CA" dirty="0"/>
              <a:t>Allows for bio-oil combustion before condensation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E670A1-C72F-4188-BDA5-04B5DB508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4F23-2C3C-4792-9882-7724AE5CE09E}" type="slidenum">
              <a:rPr lang="en-CA" smtClean="0"/>
              <a:t>8</a:t>
            </a:fld>
            <a:endParaRPr lang="en-CA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A6CA848-66F6-46DF-8EF7-1432DE37F4C4}"/>
              </a:ext>
            </a:extLst>
          </p:cNvPr>
          <p:cNvSpPr txBox="1">
            <a:spLocks/>
          </p:cNvSpPr>
          <p:nvPr/>
        </p:nvSpPr>
        <p:spPr>
          <a:xfrm>
            <a:off x="144940" y="3133916"/>
            <a:ext cx="12047060" cy="5132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/>
              <a:t>Vapour combustor cost for a 40 </a:t>
            </a:r>
            <a:r>
              <a:rPr lang="en-CA" dirty="0" err="1"/>
              <a:t>kilotonne</a:t>
            </a:r>
            <a:r>
              <a:rPr lang="en-CA" dirty="0"/>
              <a:t> biochar/year example plant:</a:t>
            </a:r>
          </a:p>
          <a:p>
            <a:pPr lvl="1"/>
            <a:r>
              <a:rPr lang="en-CA" dirty="0"/>
              <a:t>1,126,000 CAD</a:t>
            </a:r>
            <a:r>
              <a:rPr lang="en-CA" baseline="-25000" dirty="0"/>
              <a:t>2021</a:t>
            </a:r>
            <a:r>
              <a:rPr lang="en-CA" dirty="0"/>
              <a:t> total capital cost</a:t>
            </a:r>
          </a:p>
          <a:p>
            <a:pPr lvl="1"/>
            <a:r>
              <a:rPr lang="en-CA" dirty="0"/>
              <a:t>335,000 CAD</a:t>
            </a:r>
            <a:r>
              <a:rPr lang="en-CA" baseline="-25000" dirty="0"/>
              <a:t>2021</a:t>
            </a:r>
            <a:r>
              <a:rPr lang="en-CA" dirty="0"/>
              <a:t> annual operating cost</a:t>
            </a:r>
          </a:p>
          <a:p>
            <a:pPr lvl="1"/>
            <a:r>
              <a:rPr lang="en-CA" dirty="0"/>
              <a:t>Net cost of 9.8 CAD</a:t>
            </a:r>
            <a:r>
              <a:rPr lang="en-CA" baseline="-25000" dirty="0"/>
              <a:t>2021</a:t>
            </a:r>
            <a:r>
              <a:rPr lang="en-CA" dirty="0"/>
              <a:t> per tonne of biochar produced over 20 years</a:t>
            </a:r>
          </a:p>
          <a:p>
            <a:pPr lvl="1"/>
            <a:r>
              <a:rPr lang="en-CA" dirty="0"/>
              <a:t>Reference: (United States Environmental Protection Agency, 1980)</a:t>
            </a:r>
          </a:p>
        </p:txBody>
      </p:sp>
    </p:spTree>
    <p:extLst>
      <p:ext uri="{BB962C8B-B14F-4D97-AF65-F5344CB8AC3E}">
        <p14:creationId xmlns:p14="http://schemas.microsoft.com/office/powerpoint/2010/main" val="420563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3B6BE-DFA4-4000-A901-1F17E8A5B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940" y="14087"/>
            <a:ext cx="11223276" cy="1325563"/>
          </a:xfrm>
        </p:spPr>
        <p:txBody>
          <a:bodyPr/>
          <a:lstStyle/>
          <a:p>
            <a:r>
              <a:rPr lang="en-CA" dirty="0"/>
              <a:t>Heating Value and Combustion Determination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F5755-01EA-4208-8B51-74FB550292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940" y="2913582"/>
            <a:ext cx="12047060" cy="1031768"/>
          </a:xfrm>
        </p:spPr>
        <p:txBody>
          <a:bodyPr>
            <a:normAutofit/>
          </a:bodyPr>
          <a:lstStyle/>
          <a:p>
            <a:r>
              <a:rPr lang="en-CA" dirty="0"/>
              <a:t>Higher heating value calculated with the Aspen Plus QVALGRS function</a:t>
            </a:r>
          </a:p>
          <a:p>
            <a:pPr lvl="1"/>
            <a:r>
              <a:rPr lang="en-CA" dirty="0"/>
              <a:t>Calculates higher heating value by taking the sum of component heating values</a:t>
            </a:r>
          </a:p>
        </p:txBody>
      </p:sp>
      <p:graphicFrame>
        <p:nvGraphicFramePr>
          <p:cNvPr id="7" name="Table 5">
            <a:extLst>
              <a:ext uri="{FF2B5EF4-FFF2-40B4-BE49-F238E27FC236}">
                <a16:creationId xmlns:a16="http://schemas.microsoft.com/office/drawing/2014/main" id="{327789EE-841D-4DB1-BD46-77BAA309F5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117596"/>
              </p:ext>
            </p:extLst>
          </p:nvPr>
        </p:nvGraphicFramePr>
        <p:xfrm>
          <a:off x="2032000" y="3956534"/>
          <a:ext cx="8128000" cy="258237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095984423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5132508"/>
                    </a:ext>
                  </a:extLst>
                </a:gridCol>
              </a:tblGrid>
              <a:tr h="357338">
                <a:tc>
                  <a:txBody>
                    <a:bodyPr/>
                    <a:lstStyle/>
                    <a:p>
                      <a:pPr algn="ctr"/>
                      <a:r>
                        <a:rPr lang="en-CA" sz="1800" dirty="0">
                          <a:effectLst/>
                        </a:rPr>
                        <a:t>By-Product Stream</a:t>
                      </a:r>
                      <a:endParaRPr lang="en-CA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dirty="0">
                          <a:effectLst/>
                        </a:rPr>
                        <a:t>HHV (MJ/kg)</a:t>
                      </a:r>
                      <a:endParaRPr lang="en-CA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860620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1800" dirty="0">
                          <a:effectLst/>
                        </a:rPr>
                        <a:t>Light Gases</a:t>
                      </a:r>
                      <a:endParaRPr lang="en-CA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>
                          <a:effectLst/>
                        </a:rPr>
                        <a:t>10.9</a:t>
                      </a:r>
                      <a:endParaRPr lang="en-CA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099760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1800" dirty="0">
                          <a:effectLst/>
                        </a:rPr>
                        <a:t>Bio-Oil</a:t>
                      </a:r>
                      <a:endParaRPr lang="en-CA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>
                          <a:effectLst/>
                        </a:rPr>
                        <a:t>11.4</a:t>
                      </a:r>
                      <a:endParaRPr lang="en-CA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190047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1800" dirty="0">
                          <a:effectLst/>
                        </a:rPr>
                        <a:t>Net By-product Mix</a:t>
                      </a:r>
                      <a:endParaRPr lang="en-CA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>
                          <a:effectLst/>
                        </a:rPr>
                        <a:t>11.2</a:t>
                      </a:r>
                      <a:endParaRPr lang="en-CA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202995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Blast Furnace Gas (Deng &amp; Adams, 2020)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~2.5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755957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Coke Oven Gas (Deng &amp; Adams, 2020)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~27.5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3640053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Natural Gas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54.3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0494624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E642AB-7E2A-4D7F-BEF7-79E703EE9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4F23-2C3C-4792-9882-7724AE5CE09E}" type="slidenum">
              <a:rPr lang="en-CA" smtClean="0"/>
              <a:t>9</a:t>
            </a:fld>
            <a:endParaRPr lang="en-CA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D87F993-D1E5-4D94-BE45-E26B82A11BE6}"/>
              </a:ext>
            </a:extLst>
          </p:cNvPr>
          <p:cNvSpPr txBox="1">
            <a:spLocks/>
          </p:cNvSpPr>
          <p:nvPr/>
        </p:nvSpPr>
        <p:spPr>
          <a:xfrm>
            <a:off x="144940" y="905737"/>
            <a:ext cx="11761443" cy="3039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Aspen Plus used to model combustion products</a:t>
            </a:r>
          </a:p>
          <a:p>
            <a:pPr lvl="1"/>
            <a:r>
              <a:rPr lang="en-US" dirty="0"/>
              <a:t>Light gas and bio-oil compounds added to model</a:t>
            </a:r>
          </a:p>
          <a:p>
            <a:pPr lvl="1"/>
            <a:r>
              <a:rPr lang="en-US" dirty="0"/>
              <a:t>PR-BM equation of state was used</a:t>
            </a:r>
          </a:p>
          <a:p>
            <a:pPr lvl="1"/>
            <a:r>
              <a:rPr lang="en-US" dirty="0"/>
              <a:t>RGIBBS block, which minimizes </a:t>
            </a:r>
            <a:r>
              <a:rPr lang="el-GR" dirty="0"/>
              <a:t>Δ</a:t>
            </a:r>
            <a:r>
              <a:rPr lang="en-CA" dirty="0"/>
              <a:t>G, used to determine combustion products</a:t>
            </a:r>
          </a:p>
          <a:p>
            <a:pPr lvl="1"/>
            <a:r>
              <a:rPr lang="en-CA" dirty="0"/>
              <a:t>Target oxygen outlet concentration of 2% by volume, as per ArcelorMittal Dofasco</a:t>
            </a:r>
          </a:p>
        </p:txBody>
      </p:sp>
    </p:spTree>
    <p:extLst>
      <p:ext uri="{BB962C8B-B14F-4D97-AF65-F5344CB8AC3E}">
        <p14:creationId xmlns:p14="http://schemas.microsoft.com/office/powerpoint/2010/main" val="3989700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19145</TotalTime>
  <Words>1525</Words>
  <Application>Microsoft Office PowerPoint</Application>
  <PresentationFormat>Widescreen</PresentationFormat>
  <Paragraphs>165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Microsoft YaHei</vt:lpstr>
      <vt:lpstr>Arial</vt:lpstr>
      <vt:lpstr>Calibri</vt:lpstr>
      <vt:lpstr>Calibri Light</vt:lpstr>
      <vt:lpstr>Segoe UI</vt:lpstr>
      <vt:lpstr>Office Theme</vt:lpstr>
      <vt:lpstr>Valorization of Biomass Pyrolysis By-Products for Heat Production in the Ontario Steel Industry: A Techno-Economic Analysis</vt:lpstr>
      <vt:lpstr>Collaborations and Thanks</vt:lpstr>
      <vt:lpstr>PowerPoint Presentation</vt:lpstr>
      <vt:lpstr>Literature Until Now and Current Gaps</vt:lpstr>
      <vt:lpstr>PowerPoint Presentation</vt:lpstr>
      <vt:lpstr>Heat Generation Uses</vt:lpstr>
      <vt:lpstr>Combustion for Heat Generation</vt:lpstr>
      <vt:lpstr>Heat Generation Process</vt:lpstr>
      <vt:lpstr>Heating Value and Combustion Determination</vt:lpstr>
      <vt:lpstr>Results and Cost Savings</vt:lpstr>
      <vt:lpstr>Conclusion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Valorization of Biomass Pyrolysis By-Products for Heat Production in the Ontario Steel Industry: A Techno-Economic Analysis</dc:title>
  <dc:creator>James Rose</dc:creator>
  <cp:lastModifiedBy>James Rose</cp:lastModifiedBy>
  <cp:revision>239</cp:revision>
  <dcterms:created xsi:type="dcterms:W3CDTF">2021-10-11T19:56:02Z</dcterms:created>
  <dcterms:modified xsi:type="dcterms:W3CDTF">2021-11-05T11:04:01Z</dcterms:modified>
</cp:coreProperties>
</file>