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7" r:id="rId2"/>
    <p:sldId id="310" r:id="rId3"/>
    <p:sldId id="318" r:id="rId4"/>
    <p:sldId id="304" r:id="rId5"/>
    <p:sldId id="312" r:id="rId6"/>
    <p:sldId id="321" r:id="rId7"/>
    <p:sldId id="307" r:id="rId8"/>
    <p:sldId id="313" r:id="rId9"/>
    <p:sldId id="322" r:id="rId10"/>
    <p:sldId id="323" r:id="rId11"/>
    <p:sldId id="280" r:id="rId12"/>
    <p:sldId id="31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11C2A-6D94-4972-B0C0-9E5D13E9977E}" type="datetimeFigureOut">
              <a:rPr lang="en-CA" smtClean="0"/>
              <a:t>2020-06-30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09B92-E25A-46E0-AAAD-62A3993575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96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9B92-E25A-46E0-AAAD-62A39935758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90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27BDC87-159B-46AF-9D92-9CD476EA2990}" type="datetime1">
              <a:rPr lang="en-US" smtClean="0"/>
              <a:t>6/30/2020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DC738-318B-4FC4-91C8-61628CD0FCF0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3B68-9AA8-4E9C-B9BF-3834B768279B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1BE9-0FC7-4F52-89FE-E01D634126F6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CB51-93E0-462F-B791-C03F4CA7585B}" type="datetime1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7CC4-225F-4DE3-8324-0D67E0E1AEB5}" type="datetime1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ACDE51-ACD2-47A0-B998-0DF225AC0B74}" type="datetime1">
              <a:rPr lang="en-US" smtClean="0"/>
              <a:t>6/30/2020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355569C-FF33-4C74-A1D3-95546FA2611F}" type="datetime1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E57C-5BF1-4F7F-B26C-EABD35ECE79E}" type="datetime1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332F-6C11-4D7D-9D3D-E487BC674262}" type="datetime1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DB3F-5153-43C8-B75B-208520B70F50}" type="datetime1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9E5AE82-6768-4F54-8B45-CFA0F31394E7}" type="datetime1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ti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977088"/>
            <a:ext cx="838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Eco-techno-economic Analyses of SOFC/Gas Turbine Hybrid Systems Accounting for Long-Term Degradation</a:t>
            </a:r>
          </a:p>
          <a:p>
            <a:pPr algn="ctr"/>
            <a:endParaRPr lang="en-C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ESCAPE 30</a:t>
            </a:r>
            <a:endParaRPr lang="en-C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September,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4191000"/>
            <a:ext cx="37338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Haoxiang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(Hundey) Lai 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 Farida Harun </a:t>
            </a:r>
            <a:r>
              <a:rPr lang="en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>
              <a:lnSpc>
                <a:spcPct val="150000"/>
              </a:lnSpc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Tucker </a:t>
            </a:r>
            <a:r>
              <a:rPr lang="en-C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>
              <a:lnSpc>
                <a:spcPct val="150000"/>
              </a:lnSpc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A. Adams II 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a*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D2B265-B612-4A2C-8977-64333819B46E}"/>
              </a:ext>
            </a:extLst>
          </p:cNvPr>
          <p:cNvSpPr/>
          <p:nvPr/>
        </p:nvSpPr>
        <p:spPr>
          <a:xfrm>
            <a:off x="2728404" y="6228497"/>
            <a:ext cx="5958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2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McMaster University, Department of Chemical Engineering, Hamilton, ON, Canada </a:t>
            </a:r>
            <a:endParaRPr lang="en-CA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2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US Department of Energy, National Energy Technology Laboratory, Morgantown, WV, USA </a:t>
            </a:r>
            <a:endParaRPr lang="en-CA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en-GB" sz="12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Corresponding Author. tadams@mcmaster.ca</a:t>
            </a:r>
            <a:endParaRPr lang="en-CA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9"/>
    </mc:Choice>
    <mc:Fallback xmlns="">
      <p:transition spd="slow" advTm="199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C4857B9-95D2-40A8-B564-D4C03345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94279"/>
              </p:ext>
            </p:extLst>
          </p:nvPr>
        </p:nvGraphicFramePr>
        <p:xfrm>
          <a:off x="533400" y="2011153"/>
          <a:ext cx="8077200" cy="3194714"/>
        </p:xfrm>
        <a:graphic>
          <a:graphicData uri="http://schemas.openxmlformats.org/drawingml/2006/table">
            <a:tbl>
              <a:tblPr firstRow="1" firstCol="1" bandRow="1"/>
              <a:tblGrid>
                <a:gridCol w="3305190">
                  <a:extLst>
                    <a:ext uri="{9D8B030D-6E8A-4147-A177-3AD203B41FA5}">
                      <a16:colId xmlns:a16="http://schemas.microsoft.com/office/drawing/2014/main" val="3152087417"/>
                    </a:ext>
                  </a:extLst>
                </a:gridCol>
                <a:gridCol w="2386005">
                  <a:extLst>
                    <a:ext uri="{9D8B030D-6E8A-4147-A177-3AD203B41FA5}">
                      <a16:colId xmlns:a16="http://schemas.microsoft.com/office/drawing/2014/main" val="2475132497"/>
                    </a:ext>
                  </a:extLst>
                </a:gridCol>
                <a:gridCol w="2386005">
                  <a:extLst>
                    <a:ext uri="{9D8B030D-6E8A-4147-A177-3AD203B41FA5}">
                      <a16:colId xmlns:a16="http://schemas.microsoft.com/office/drawing/2014/main" val="2229834523"/>
                    </a:ext>
                  </a:extLst>
                </a:gridCol>
              </a:tblGrid>
              <a:tr h="366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SOFC Standalone Plant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SOFC/GT Hybrid Plant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595552"/>
                  </a:ext>
                </a:extLst>
              </a:tr>
              <a:tr h="366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SOFC Stack Efficiency (LHV)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57.9 %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66.2 %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730882"/>
                  </a:ext>
                </a:extLst>
              </a:tr>
              <a:tr h="366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Plant Efficiency (LHV)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30.7 %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41.8 %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912268"/>
                  </a:ext>
                </a:extLst>
              </a:tr>
              <a:tr h="366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year Capital Cost ($ Million)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$7,216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$4,129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579029"/>
                  </a:ext>
                </a:extLst>
              </a:tr>
              <a:tr h="497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Annual SOFC 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Replacement Cost ($ Million)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$3,048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142534"/>
                  </a:ext>
                </a:extLst>
              </a:tr>
              <a:tr h="497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Material, Operating 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 Maintenance Cost ($ Million)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$421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$398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49855"/>
                  </a:ext>
                </a:extLst>
              </a:tr>
              <a:tr h="366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LCOE ($/MWh)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$426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577321"/>
                  </a:ext>
                </a:extLst>
              </a:tr>
              <a:tr h="366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Emission (kg/MWh)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493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3633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E2C12B-6DFA-4E6C-9532-120ABEA8EE78}"/>
              </a:ext>
            </a:extLst>
          </p:cNvPr>
          <p:cNvSpPr txBox="1"/>
          <p:nvPr/>
        </p:nvSpPr>
        <p:spPr>
          <a:xfrm>
            <a:off x="381000" y="1209299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plant lifetime of 30 years</a:t>
            </a:r>
          </a:p>
        </p:txBody>
      </p:sp>
    </p:spTree>
    <p:extLst>
      <p:ext uri="{BB962C8B-B14F-4D97-AF65-F5344CB8AC3E}">
        <p14:creationId xmlns:p14="http://schemas.microsoft.com/office/powerpoint/2010/main" val="33765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49"/>
    </mc:Choice>
    <mc:Fallback xmlns="">
      <p:transition spd="slow" advTm="584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124737"/>
            <a:ext cx="8382000" cy="226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Proposed and designed SOFC Standalone plant (Case </a:t>
            </a:r>
            <a:r>
              <a:rPr lang="en-CA" altLang="zh-CN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CA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and SOFC/GT Hybrid plant (Case ii)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Model simulations with a pseudo steady-state approach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result of eco-techno-economic analysis shows that SOFC/GT Hybrid plant has higher efficiency, lower costs, and lower greenhouse gas emission.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SOFC/GT Hybrid can be a promising near-term approach for baseload power production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altLang="zh-CN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60E0E-4B0A-4EBC-90D9-A3754B2736B7}"/>
              </a:ext>
            </a:extLst>
          </p:cNvPr>
          <p:cNvSpPr txBox="1"/>
          <p:nvPr/>
        </p:nvSpPr>
        <p:spPr>
          <a:xfrm>
            <a:off x="304800" y="347533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6C81BD-CE6C-41D9-944E-C54A54889F90}"/>
              </a:ext>
            </a:extLst>
          </p:cNvPr>
          <p:cNvSpPr/>
          <p:nvPr/>
        </p:nvSpPr>
        <p:spPr>
          <a:xfrm>
            <a:off x="381000" y="4014145"/>
            <a:ext cx="8382000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Design and investigate cases with steam bottoming cycle 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Optimize the replacement time 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SOFC stack (SOFC lifetime) in the hybrid case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Sensitivity analysis </a:t>
            </a:r>
            <a:endParaRPr lang="en-CA" altLang="zh-CN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44"/>
    </mc:Choice>
    <mc:Fallback xmlns="">
      <p:transition spd="slow" advTm="702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194361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Thank  you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54645-2C23-42E2-AE2A-475CCBC817B7}"/>
              </a:ext>
            </a:extLst>
          </p:cNvPr>
          <p:cNvSpPr txBox="1"/>
          <p:nvPr/>
        </p:nvSpPr>
        <p:spPr>
          <a:xfrm>
            <a:off x="990600" y="3886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BA3E8-B45C-409B-9A54-48AC04718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4401050"/>
            <a:ext cx="2124443" cy="1070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9AF6DD-999F-4953-AD5E-D9A5E45A3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5" y="4086255"/>
            <a:ext cx="1529437" cy="1529437"/>
          </a:xfrm>
          <a:prstGeom prst="rect">
            <a:avLst/>
          </a:prstGeom>
        </p:spPr>
      </p:pic>
      <p:pic>
        <p:nvPicPr>
          <p:cNvPr id="9" name="Picture 4" descr="Image result for nserc pgsd">
            <a:extLst>
              <a:ext uri="{FF2B5EF4-FFF2-40B4-BE49-F238E27FC236}">
                <a16:creationId xmlns:a16="http://schemas.microsoft.com/office/drawing/2014/main" id="{0284D895-7083-4E7C-B4E0-D8CBB778C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247341"/>
            <a:ext cx="1728703" cy="11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1"/>
    </mc:Choice>
    <mc:Fallback xmlns="">
      <p:transition spd="slow" advTm="136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SOFC Overview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2" y="1100571"/>
            <a:ext cx="2700338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934632"/>
            <a:ext cx="2566401" cy="19327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0" y="3615171"/>
            <a:ext cx="487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3810000" y="4383839"/>
            <a:ext cx="5431536" cy="149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electrical efficiency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(cell level)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greenhouse gas emission than conventional power plant (coal/natural gas power plant)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95600" y="633065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900" b="1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n-CA" sz="9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U.S. DOE,  Also: Materials System Research, Inc.</a:t>
            </a:r>
          </a:p>
          <a:p>
            <a:r>
              <a:rPr lang="en-CA" sz="9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Adams, </a:t>
            </a:r>
            <a:r>
              <a:rPr lang="en-CA" sz="900" dirty="0" err="1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Nease</a:t>
            </a:r>
            <a:r>
              <a:rPr lang="en-CA" sz="9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Tucker, &amp; Barton. I&amp;EC Research (2013)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93" y="1104235"/>
            <a:ext cx="5081185" cy="24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73"/>
    </mc:Choice>
    <mc:Fallback xmlns="">
      <p:transition spd="slow" advTm="328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Motivation</a:t>
            </a:r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6B731D-BD1B-43A2-B5F9-81C28A4B5356}"/>
              </a:ext>
            </a:extLst>
          </p:cNvPr>
          <p:cNvSpPr/>
          <p:nvPr/>
        </p:nvSpPr>
        <p:spPr>
          <a:xfrm>
            <a:off x="313386" y="1036641"/>
            <a:ext cx="8068614" cy="50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Challenge: SOFC degrades over time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72558"/>
              </p:ext>
            </p:extLst>
          </p:nvPr>
        </p:nvGraphicFramePr>
        <p:xfrm>
          <a:off x="313386" y="1981200"/>
          <a:ext cx="8449614" cy="266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6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6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 Power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 Voltage Mode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SOFC Degradation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 (and increasing)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 to </a:t>
                      </a:r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~1.5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CA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14 years</a:t>
                      </a:r>
                      <a:endParaRPr lang="en-C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 (baseload power)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Decreasing, not useful for baseload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Increasing fuel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Increasing unspent fuel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155271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New!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4991913"/>
            <a:ext cx="7488936" cy="100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baseload power production, one solution is to be coupled with gas turbine (GT) in a SOFC/GT hybrid system*        </a:t>
            </a:r>
            <a:r>
              <a:rPr lang="en-CA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discovery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239000" y="4634223"/>
            <a:ext cx="0" cy="52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32046" y="6404736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900" b="1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CA" sz="9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Tucker Sepulveda, and Harun, Journal of Fuel Cell Science and Technology (2014)</a:t>
            </a:r>
          </a:p>
        </p:txBody>
      </p:sp>
    </p:spTree>
    <p:extLst>
      <p:ext uri="{BB962C8B-B14F-4D97-AF65-F5344CB8AC3E}">
        <p14:creationId xmlns:p14="http://schemas.microsoft.com/office/powerpoint/2010/main" val="38376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88"/>
    </mc:Choice>
    <mc:Fallback xmlns="">
      <p:transition spd="slow" advTm="774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SOFC/GT Hybrid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" y="1235274"/>
            <a:ext cx="8238719" cy="3930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2623" y="2835474"/>
            <a:ext cx="3505200" cy="9906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6316972" y="4503876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Operated in constant voltage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decreases as SOFC degrades 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8392016" y="3613527"/>
            <a:ext cx="128886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400434" y="4756478"/>
            <a:ext cx="4323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turbine (sized at the end of lifetime of SOFC)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increases to almost make up for the SOFC power losses</a:t>
            </a:r>
          </a:p>
        </p:txBody>
      </p:sp>
      <p:sp>
        <p:nvSpPr>
          <p:cNvPr id="13" name="Up Arrow 12"/>
          <p:cNvSpPr/>
          <p:nvPr/>
        </p:nvSpPr>
        <p:spPr>
          <a:xfrm>
            <a:off x="3204536" y="4186163"/>
            <a:ext cx="148264" cy="5027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7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70"/>
    </mc:Choice>
    <mc:Fallback xmlns="">
      <p:transition spd="slow" advTm="358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Goal</a:t>
            </a:r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0F90B-DFE8-41E3-9D81-3A9CF9A3AE4A}"/>
              </a:ext>
            </a:extLst>
          </p:cNvPr>
          <p:cNvSpPr/>
          <p:nvPr/>
        </p:nvSpPr>
        <p:spPr>
          <a:xfrm>
            <a:off x="313386" y="1066800"/>
            <a:ext cx="8221014" cy="49409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CA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would like to answer whether it is better to have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CA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SOFC standalone plant (Case </a:t>
            </a:r>
            <a:r>
              <a:rPr lang="en-CA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CA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CA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SOFC constant power mode, replace SOFC 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more frequently (short lifetime)</a:t>
            </a:r>
          </a:p>
          <a:p>
            <a:pPr>
              <a:lnSpc>
                <a:spcPct val="200000"/>
              </a:lnSpc>
            </a:pPr>
            <a:r>
              <a:rPr lang="en-CA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 An SOFC/GT hybrid plant (more expensive) (Case ii)</a:t>
            </a:r>
          </a:p>
          <a:p>
            <a:pPr>
              <a:lnSpc>
                <a:spcPct val="200000"/>
              </a:lnSpc>
            </a:pPr>
            <a:r>
              <a:rPr lang="en-CA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SOFC constant voltage mode, replace SOFC </a:t>
            </a:r>
            <a:r>
              <a:rPr lang="en-US" altLang="zh-CN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less frequently (much longer lifetime)</a:t>
            </a:r>
            <a:endParaRPr lang="en-CA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CA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Plant scale: 550 MW           Plant lifetime: 30 years</a:t>
            </a:r>
          </a:p>
          <a:p>
            <a:pPr>
              <a:lnSpc>
                <a:spcPct val="200000"/>
              </a:lnSpc>
            </a:pPr>
            <a:endParaRPr lang="en-CA" sz="1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CA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first system-level eco-techno-economic analysis of SOFC/GT hybrid plant accounting for long-term degradation</a:t>
            </a:r>
          </a:p>
          <a:p>
            <a:pPr>
              <a:lnSpc>
                <a:spcPct val="200000"/>
              </a:lnSpc>
            </a:pPr>
            <a:r>
              <a:rPr lang="en-CA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Contribution to the early large-scale adoption of SOFC from a system-level perspective</a:t>
            </a: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60"/>
    </mc:Choice>
    <mc:Fallback xmlns="">
      <p:transition spd="slow" advTm="804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SOFC Standalone Plant (Case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F98C1B-8535-434D-B5AC-43A309BDC4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8489890" cy="43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21"/>
    </mc:Choice>
    <mc:Fallback xmlns="">
      <p:transition spd="slow" advTm="5782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64F95C-6DA6-4C1B-B6BE-EBF86CC24A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676130"/>
            <a:ext cx="8658919" cy="36512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SOFC/GT Hybrid Plant (Case ii)</a:t>
            </a:r>
            <a:r>
              <a:rPr lang="en-CA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7AFAAF-C4CB-4A75-A66A-88AADEEB8CF2}"/>
              </a:ext>
            </a:extLst>
          </p:cNvPr>
          <p:cNvGrpSpPr/>
          <p:nvPr/>
        </p:nvGrpSpPr>
        <p:grpSpPr>
          <a:xfrm>
            <a:off x="272142" y="697453"/>
            <a:ext cx="8928218" cy="5527933"/>
            <a:chOff x="272142" y="697453"/>
            <a:chExt cx="8928218" cy="5527933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657600" y="5369309"/>
              <a:ext cx="576943" cy="217630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2BC04CB-DB58-4089-8D97-2F218AA9E374}"/>
                </a:ext>
              </a:extLst>
            </p:cNvPr>
            <p:cNvGrpSpPr/>
            <p:nvPr/>
          </p:nvGrpSpPr>
          <p:grpSpPr>
            <a:xfrm>
              <a:off x="272142" y="697453"/>
              <a:ext cx="8928218" cy="5527933"/>
              <a:chOff x="272142" y="697453"/>
              <a:chExt cx="8928218" cy="552793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72142" y="1689713"/>
                <a:ext cx="4047153" cy="3339487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19329" y="3033100"/>
                <a:ext cx="1548072" cy="2416773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804954" y="1570707"/>
                <a:ext cx="1608011" cy="791493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192294" y="5586939"/>
                <a:ext cx="27715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Aspen Plus steady-state model</a:t>
                </a: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8758" y="5131115"/>
                <a:ext cx="1440243" cy="476388"/>
              </a:xfrm>
              <a:prstGeom prst="rect">
                <a:avLst/>
              </a:prstGeom>
            </p:spPr>
          </p:pic>
          <p:cxnSp>
            <p:nvCxnSpPr>
              <p:cNvPr id="17" name="Straight Arrow Connector 16"/>
              <p:cNvCxnSpPr/>
              <p:nvPr/>
            </p:nvCxnSpPr>
            <p:spPr>
              <a:xfrm flipV="1">
                <a:off x="1752600" y="5131115"/>
                <a:ext cx="0" cy="399407"/>
              </a:xfrm>
              <a:prstGeom prst="straightConnector1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88401" y="1007922"/>
                <a:ext cx="1104485" cy="679258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804954" y="697453"/>
                <a:ext cx="4383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Dynamic model*, pause in each time step (weekly) 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5562600" y="1097818"/>
                <a:ext cx="0" cy="28693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cxnSpLocks/>
              </p:cNvCxnSpPr>
              <p:nvPr/>
            </p:nvCxnSpPr>
            <p:spPr>
              <a:xfrm>
                <a:off x="8077201" y="1086402"/>
                <a:ext cx="0" cy="119959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119650" y="4647981"/>
                <a:ext cx="308071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Integrate models by using interfaces: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Aspen Excel Workbook &amp; VBA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Matlab</a:t>
                </a:r>
                <a:endParaRPr lang="en-CA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3745" y="5740827"/>
                <a:ext cx="1281623" cy="48455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01518" y="5768857"/>
                <a:ext cx="860201" cy="311333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72143" y="1351159"/>
                <a:ext cx="33854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 steady-state approach</a:t>
                </a: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2895600" y="6400800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900" b="1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CA" sz="9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CA" sz="900" dirty="0" err="1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Zaccaria</a:t>
            </a:r>
            <a:r>
              <a:rPr lang="en-CA" sz="9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Tucker, and </a:t>
            </a:r>
            <a:r>
              <a:rPr lang="en-CA" sz="900" dirty="0" err="1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Traverso</a:t>
            </a:r>
            <a:r>
              <a:rPr lang="en-CA" sz="90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Journal of Power Sources (2016)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28"/>
    </mc:Choice>
    <mc:Fallback xmlns="">
      <p:transition spd="slow" advTm="125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944432-F0DF-4572-9BAA-09AC282AA77B}"/>
              </a:ext>
            </a:extLst>
          </p:cNvPr>
          <p:cNvSpPr txBox="1"/>
          <p:nvPr/>
        </p:nvSpPr>
        <p:spPr>
          <a:xfrm>
            <a:off x="381000" y="1055009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SOFC Standalone Plant  (Case </a:t>
            </a:r>
            <a:r>
              <a:rPr lang="en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SOFC lifetime: ~ 3132 hours = ~ 19 weeks </a:t>
            </a:r>
          </a:p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power and fuel utilization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C7581BC3-1EA7-496D-8DAD-7CFA316C9D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2007505"/>
            <a:ext cx="8458200" cy="38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2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53"/>
    </mc:Choice>
    <mc:Fallback xmlns="">
      <p:transition spd="slow" advTm="8565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0"/>
            <a:ext cx="2514549" cy="702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33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esults</a:t>
            </a:r>
            <a:endParaRPr lang="en-C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D7D6B9E0-F5F9-461C-A65F-07253794DE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2075894"/>
            <a:ext cx="8382000" cy="3830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A2D831-D634-4263-ACC2-D06481DDD71E}"/>
              </a:ext>
            </a:extLst>
          </p:cNvPr>
          <p:cNvSpPr txBox="1"/>
          <p:nvPr/>
        </p:nvSpPr>
        <p:spPr>
          <a:xfrm>
            <a:off x="381000" y="1055009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SOFC/GT Hybrid Plant  (Case ii)</a:t>
            </a:r>
          </a:p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SOFC lifetime: ~ 351 weeks = ~ 6.7 years </a:t>
            </a:r>
          </a:p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power and fuel utilization</a:t>
            </a:r>
          </a:p>
        </p:txBody>
      </p:sp>
    </p:spTree>
    <p:extLst>
      <p:ext uri="{BB962C8B-B14F-4D97-AF65-F5344CB8AC3E}">
        <p14:creationId xmlns:p14="http://schemas.microsoft.com/office/powerpoint/2010/main" val="33765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65"/>
    </mc:Choice>
    <mc:Fallback xmlns="">
      <p:transition spd="slow" advTm="8996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12345</TotalTime>
  <Words>695</Words>
  <Application>Microsoft Office PowerPoint</Application>
  <PresentationFormat>On-screen Show (4:3)</PresentationFormat>
  <Paragraphs>121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Haoxiang  (Hundey) Lai  Supervisor:  Dr. Thomas Adams II</dc:title>
  <dc:creator>Hundey</dc:creator>
  <cp:lastModifiedBy>Hundey Lai</cp:lastModifiedBy>
  <cp:revision>958</cp:revision>
  <dcterms:created xsi:type="dcterms:W3CDTF">2006-08-16T00:00:00Z</dcterms:created>
  <dcterms:modified xsi:type="dcterms:W3CDTF">2020-06-30T21:19:07Z</dcterms:modified>
</cp:coreProperties>
</file>