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352" r:id="rId2"/>
    <p:sldId id="354" r:id="rId3"/>
    <p:sldId id="264" r:id="rId4"/>
    <p:sldId id="356" r:id="rId5"/>
    <p:sldId id="340" r:id="rId6"/>
    <p:sldId id="360" r:id="rId7"/>
    <p:sldId id="341" r:id="rId8"/>
    <p:sldId id="362" r:id="rId9"/>
    <p:sldId id="309" r:id="rId10"/>
    <p:sldId id="363" r:id="rId11"/>
    <p:sldId id="337" r:id="rId12"/>
    <p:sldId id="343" r:id="rId13"/>
    <p:sldId id="364" r:id="rId14"/>
    <p:sldId id="345" r:id="rId15"/>
    <p:sldId id="361" r:id="rId16"/>
    <p:sldId id="358" r:id="rId17"/>
    <p:sldId id="359" r:id="rId18"/>
    <p:sldId id="3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C\Google%20Drive\Presentations\Lab%20Meetings\Results\PhD%20Paper\Final\Recent_Model%20Data_Updated_CCA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C\Google%20Drive\Presentations\Lab%20Meetings\Results\PhD%20Paper\Final\Recent_Model%20Data_Updated_CCA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C\Google%20Drive\Presentations\Lab%20Meetings\Results\PhD%20Paper\Final\Recent_Model%20Data_Updated_CCA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C\Documents\PhD%20Research\Papers\TEA\219%20Tonnes_per_hr\Recent_Model%20Data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C\Documents\PhD%20Research\Papers\TEA\219%20Tonnes_per_hr\Recent_Model%20Data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C\Google%20Drive\Presentations\Lab%20Meetings\Results\PhD%20Paper\Final\Recent_Model%20Data_Updated_CCA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C\Google%20Drive\Presentations\Lab%20Meetings\Results\PhD%20Paper\Final\Recent_Model%20Data_Updated_CCA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Tables!$A$179</c:f>
              <c:strCache>
                <c:ptCount val="1"/>
                <c:pt idx="0">
                  <c:v>Distillate produced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Tables!$A$58:$A$63</c:f>
              <c:strCache>
                <c:ptCount val="6"/>
                <c:pt idx="0">
                  <c:v>PSG CCS</c:v>
                </c:pt>
                <c:pt idx="1">
                  <c:v>PSG w/o CCS</c:v>
                </c:pt>
                <c:pt idx="2">
                  <c:v>PG-INGR CCS</c:v>
                </c:pt>
                <c:pt idx="3">
                  <c:v>PG-INGR w/o CCS</c:v>
                </c:pt>
                <c:pt idx="4">
                  <c:v>PG-ENGR CCS</c:v>
                </c:pt>
                <c:pt idx="5">
                  <c:v>PG-ENGR w/o CCS</c:v>
                </c:pt>
              </c:strCache>
            </c:strRef>
          </c:cat>
          <c:val>
            <c:numRef>
              <c:f>Tables!$B$179:$G$179</c:f>
              <c:numCache>
                <c:formatCode>General</c:formatCode>
                <c:ptCount val="6"/>
                <c:pt idx="0">
                  <c:v>627.29999999999995</c:v>
                </c:pt>
                <c:pt idx="1">
                  <c:v>627.29999999999995</c:v>
                </c:pt>
                <c:pt idx="2">
                  <c:v>1025.9000000000001</c:v>
                </c:pt>
                <c:pt idx="3">
                  <c:v>1025.9000000000001</c:v>
                </c:pt>
                <c:pt idx="4">
                  <c:v>914.4</c:v>
                </c:pt>
                <c:pt idx="5">
                  <c:v>914.4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F-4B25-9CA1-50E3AA534EC7}"/>
            </c:ext>
          </c:extLst>
        </c:ser>
        <c:ser>
          <c:idx val="1"/>
          <c:order val="1"/>
          <c:tx>
            <c:strRef>
              <c:f>Tables!$A$180</c:f>
              <c:strCache>
                <c:ptCount val="1"/>
                <c:pt idx="0">
                  <c:v>Gasoline produced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Tables!$A$58:$A$63</c:f>
              <c:strCache>
                <c:ptCount val="6"/>
                <c:pt idx="0">
                  <c:v>PSG CCS</c:v>
                </c:pt>
                <c:pt idx="1">
                  <c:v>PSG w/o CCS</c:v>
                </c:pt>
                <c:pt idx="2">
                  <c:v>PG-INGR CCS</c:v>
                </c:pt>
                <c:pt idx="3">
                  <c:v>PG-INGR w/o CCS</c:v>
                </c:pt>
                <c:pt idx="4">
                  <c:v>PG-ENGR CCS</c:v>
                </c:pt>
                <c:pt idx="5">
                  <c:v>PG-ENGR w/o CCS</c:v>
                </c:pt>
              </c:strCache>
            </c:strRef>
          </c:cat>
          <c:val>
            <c:numRef>
              <c:f>Tables!$B$180:$G$180</c:f>
              <c:numCache>
                <c:formatCode>General</c:formatCode>
                <c:ptCount val="6"/>
                <c:pt idx="0">
                  <c:v>232.2</c:v>
                </c:pt>
                <c:pt idx="1">
                  <c:v>232.2</c:v>
                </c:pt>
                <c:pt idx="2">
                  <c:v>386.8</c:v>
                </c:pt>
                <c:pt idx="3">
                  <c:v>386.8</c:v>
                </c:pt>
                <c:pt idx="4">
                  <c:v>344.1</c:v>
                </c:pt>
                <c:pt idx="5">
                  <c:v>344.1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F-4B25-9CA1-50E3AA534E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8347928"/>
        <c:axId val="1028356128"/>
      </c:barChart>
      <c:catAx>
        <c:axId val="102834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8356128"/>
        <c:crosses val="autoZero"/>
        <c:auto val="1"/>
        <c:lblAlgn val="ctr"/>
        <c:lblOffset val="100"/>
        <c:noMultiLvlLbl val="0"/>
      </c:catAx>
      <c:valAx>
        <c:axId val="1028356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Production rate (ML/y)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8347928"/>
        <c:crosses val="autoZero"/>
        <c:crossBetween val="between"/>
        <c:min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30344123651211"/>
          <c:y val="0.88861986001749782"/>
          <c:w val="0.74654108340624092"/>
          <c:h val="8.3602362204724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Tables!$A$195</c:f>
              <c:strCache>
                <c:ptCount val="1"/>
                <c:pt idx="0">
                  <c:v>Total capital investment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Tables!$A$58:$A$63</c:f>
              <c:strCache>
                <c:ptCount val="6"/>
                <c:pt idx="0">
                  <c:v>PSG CCS</c:v>
                </c:pt>
                <c:pt idx="1">
                  <c:v>PSG w/o CCS</c:v>
                </c:pt>
                <c:pt idx="2">
                  <c:v>PG-INGR CCS</c:v>
                </c:pt>
                <c:pt idx="3">
                  <c:v>PG-INGR w/o CCS</c:v>
                </c:pt>
                <c:pt idx="4">
                  <c:v>PG-ENGR CCS</c:v>
                </c:pt>
                <c:pt idx="5">
                  <c:v>PG-ENGR w/o CCS</c:v>
                </c:pt>
              </c:strCache>
            </c:strRef>
          </c:cat>
          <c:val>
            <c:numRef>
              <c:f>Tables!$B$195:$G$195</c:f>
              <c:numCache>
                <c:formatCode>General</c:formatCode>
                <c:ptCount val="6"/>
                <c:pt idx="0">
                  <c:v>1117</c:v>
                </c:pt>
                <c:pt idx="1">
                  <c:v>945</c:v>
                </c:pt>
                <c:pt idx="2">
                  <c:v>1382</c:v>
                </c:pt>
                <c:pt idx="3">
                  <c:v>1185</c:v>
                </c:pt>
                <c:pt idx="4">
                  <c:v>1370</c:v>
                </c:pt>
                <c:pt idx="5">
                  <c:v>1163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BE-4B7E-8332-ADDC82284C1C}"/>
            </c:ext>
          </c:extLst>
        </c:ser>
        <c:ser>
          <c:idx val="1"/>
          <c:order val="1"/>
          <c:tx>
            <c:strRef>
              <c:f>Tables!$A$196</c:f>
              <c:strCache>
                <c:ptCount val="1"/>
                <c:pt idx="0">
                  <c:v>Net present value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1242270938729624E-2"/>
                  <c:y val="-0.111111111111111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BE-4B7E-8332-ADDC82284C1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Tables!$A$58:$A$63</c:f>
              <c:strCache>
                <c:ptCount val="6"/>
                <c:pt idx="0">
                  <c:v>PSG CCS</c:v>
                </c:pt>
                <c:pt idx="1">
                  <c:v>PSG w/o CCS</c:v>
                </c:pt>
                <c:pt idx="2">
                  <c:v>PG-INGR CCS</c:v>
                </c:pt>
                <c:pt idx="3">
                  <c:v>PG-INGR w/o CCS</c:v>
                </c:pt>
                <c:pt idx="4">
                  <c:v>PG-ENGR CCS</c:v>
                </c:pt>
                <c:pt idx="5">
                  <c:v>PG-ENGR w/o CCS</c:v>
                </c:pt>
              </c:strCache>
            </c:strRef>
          </c:cat>
          <c:val>
            <c:numRef>
              <c:f>Tables!$B$196:$G$196</c:f>
              <c:numCache>
                <c:formatCode>General</c:formatCode>
                <c:ptCount val="6"/>
                <c:pt idx="0">
                  <c:v>74</c:v>
                </c:pt>
                <c:pt idx="1">
                  <c:v>-589</c:v>
                </c:pt>
                <c:pt idx="2">
                  <c:v>714</c:v>
                </c:pt>
                <c:pt idx="3">
                  <c:v>294</c:v>
                </c:pt>
                <c:pt idx="4">
                  <c:v>489</c:v>
                </c:pt>
                <c:pt idx="5">
                  <c:v>-212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BE-4B7E-8332-ADDC82284C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8347928"/>
        <c:axId val="1028356128"/>
      </c:barChart>
      <c:catAx>
        <c:axId val="102834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8356128"/>
        <c:crosses val="autoZero"/>
        <c:auto val="1"/>
        <c:lblAlgn val="ctr"/>
        <c:lblOffset val="100"/>
        <c:noMultiLvlLbl val="0"/>
      </c:catAx>
      <c:valAx>
        <c:axId val="1028356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Million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8347928"/>
        <c:crosses val="autoZero"/>
        <c:crossBetween val="between"/>
        <c:min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30344123651211"/>
          <c:y val="0.88861986001749782"/>
          <c:w val="0.74654108340624092"/>
          <c:h val="8.3602362204724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Tables!$A$216</c:f>
              <c:strCache>
                <c:ptCount val="1"/>
                <c:pt idx="0">
                  <c:v>Min. diesel selling price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484541877459247E-3"/>
                  <c:y val="-4.2745255108394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A7-429F-85A4-6777C2300F26}"/>
                </c:ext>
              </c:extLst>
            </c:dLbl>
            <c:dLbl>
              <c:idx val="3"/>
              <c:layout>
                <c:manualLayout>
                  <c:x val="-8.2442367836082252E-17"/>
                  <c:y val="-3.4196204086715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A7-429F-85A4-6777C2300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Tables!$B$215:$G$215</c:f>
              <c:strCache>
                <c:ptCount val="6"/>
                <c:pt idx="0">
                  <c:v>PSG</c:v>
                </c:pt>
                <c:pt idx="1">
                  <c:v>PSG</c:v>
                </c:pt>
                <c:pt idx="2">
                  <c:v>PG-INGR</c:v>
                </c:pt>
                <c:pt idx="3">
                  <c:v>PG-INGR</c:v>
                </c:pt>
                <c:pt idx="4">
                  <c:v>PG-ENGR</c:v>
                </c:pt>
                <c:pt idx="5">
                  <c:v>PG-ENGR</c:v>
                </c:pt>
              </c:strCache>
            </c:strRef>
          </c:cat>
          <c:val>
            <c:numRef>
              <c:f>Tables!$B$216:$G$216</c:f>
              <c:numCache>
                <c:formatCode>General</c:formatCode>
                <c:ptCount val="6"/>
                <c:pt idx="0">
                  <c:v>1.78</c:v>
                </c:pt>
                <c:pt idx="1">
                  <c:v>2.3199999999999998</c:v>
                </c:pt>
                <c:pt idx="2">
                  <c:v>1.42</c:v>
                </c:pt>
                <c:pt idx="3">
                  <c:v>1.68</c:v>
                </c:pt>
                <c:pt idx="4">
                  <c:v>1.53</c:v>
                </c:pt>
                <c:pt idx="5">
                  <c:v>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A7-429F-85A4-6777C2300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65813056"/>
        <c:axId val="665816336"/>
      </c:barChart>
      <c:lineChart>
        <c:grouping val="stacked"/>
        <c:varyColors val="0"/>
        <c:ser>
          <c:idx val="1"/>
          <c:order val="1"/>
          <c:tx>
            <c:strRef>
              <c:f>Tables!$A$217</c:f>
              <c:strCache>
                <c:ptCount val="1"/>
                <c:pt idx="0">
                  <c:v>Max. petcoke price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3.1478358628442948E-2"/>
                  <c:y val="-5.9843357151752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A7-429F-85A4-6777C2300F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Tables!$B$217:$G$217</c:f>
              <c:numCache>
                <c:formatCode>General</c:formatCode>
                <c:ptCount val="6"/>
                <c:pt idx="0">
                  <c:v>6.43</c:v>
                </c:pt>
                <c:pt idx="1">
                  <c:v>-44.11</c:v>
                </c:pt>
                <c:pt idx="2">
                  <c:v>66.5</c:v>
                </c:pt>
                <c:pt idx="3">
                  <c:v>26.35</c:v>
                </c:pt>
                <c:pt idx="4">
                  <c:v>44.57</c:v>
                </c:pt>
                <c:pt idx="5">
                  <c:v>-17.5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7A7-429F-85A4-6777C2300F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503992"/>
        <c:axId val="668503336"/>
      </c:lineChart>
      <c:catAx>
        <c:axId val="6658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5816336"/>
        <c:crosses val="autoZero"/>
        <c:auto val="1"/>
        <c:lblAlgn val="ctr"/>
        <c:lblOffset val="100"/>
        <c:noMultiLvlLbl val="0"/>
      </c:catAx>
      <c:valAx>
        <c:axId val="6658163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 Diesel Selling Price ($/gal)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5813056"/>
        <c:crosses val="autoZero"/>
        <c:crossBetween val="between"/>
      </c:valAx>
      <c:valAx>
        <c:axId val="6685033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Max. Petcoke Cost</a:t>
                </a:r>
                <a:r>
                  <a:rPr lang="en-CA" sz="11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($/tonne)</a:t>
                </a:r>
                <a:endParaRPr lang="en-CA" sz="11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68503992"/>
        <c:crosses val="max"/>
        <c:crossBetween val="between"/>
      </c:valAx>
      <c:catAx>
        <c:axId val="668503992"/>
        <c:scaling>
          <c:orientation val="minMax"/>
        </c:scaling>
        <c:delete val="1"/>
        <c:axPos val="b"/>
        <c:majorTickMark val="out"/>
        <c:minorTickMark val="none"/>
        <c:tickLblPos val="nextTo"/>
        <c:crossAx val="6685033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Tables!$B$57</c:f>
              <c:strCache>
                <c:ptCount val="1"/>
                <c:pt idx="0">
                  <c:v>Carbon in Product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('[3]Paper Tables'!$B$474,'[3]Paper Tables'!$B$475,'[3]Paper Tables'!$B$476,'[3]Paper Tables'!$B$477,'[3]Paper Tables'!$B$478,'[3]Paper Tables'!$B$479)</c:f>
              <c:strCache>
                <c:ptCount val="6"/>
                <c:pt idx="0">
                  <c:v>PSG CCS</c:v>
                </c:pt>
                <c:pt idx="1">
                  <c:v>PSG w/o CCS</c:v>
                </c:pt>
                <c:pt idx="2">
                  <c:v>PG-INGR CCS</c:v>
                </c:pt>
                <c:pt idx="3">
                  <c:v>PG-INGR w/o CCS</c:v>
                </c:pt>
                <c:pt idx="4">
                  <c:v>PG-ENGR CCS</c:v>
                </c:pt>
                <c:pt idx="5">
                  <c:v>PG-ENGR w/o CCS</c:v>
                </c:pt>
              </c:strCache>
            </c:strRef>
          </c:cat>
          <c:val>
            <c:numRef>
              <c:f>Tables!$B$58:$B$63</c:f>
              <c:numCache>
                <c:formatCode>0.00</c:formatCode>
                <c:ptCount val="6"/>
                <c:pt idx="0">
                  <c:v>32.199640395673768</c:v>
                </c:pt>
                <c:pt idx="1">
                  <c:v>32.199640395673768</c:v>
                </c:pt>
                <c:pt idx="2">
                  <c:v>43.686397535727664</c:v>
                </c:pt>
                <c:pt idx="3">
                  <c:v>43.686397535727664</c:v>
                </c:pt>
                <c:pt idx="4">
                  <c:v>38.885721145628708</c:v>
                </c:pt>
                <c:pt idx="5">
                  <c:v>38.885721145628708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D4-4D44-8443-98E787FCAEAC}"/>
            </c:ext>
          </c:extLst>
        </c:ser>
        <c:ser>
          <c:idx val="1"/>
          <c:order val="1"/>
          <c:tx>
            <c:strRef>
              <c:f>Tables!$F$57</c:f>
              <c:strCache>
                <c:ptCount val="1"/>
                <c:pt idx="0">
                  <c:v>Carbon Sequestered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('[3]Paper Tables'!$B$474,'[3]Paper Tables'!$B$475,'[3]Paper Tables'!$B$476,'[3]Paper Tables'!$B$477,'[3]Paper Tables'!$B$478,'[3]Paper Tables'!$B$479)</c:f>
              <c:strCache>
                <c:ptCount val="6"/>
                <c:pt idx="0">
                  <c:v>PSG CCS</c:v>
                </c:pt>
                <c:pt idx="1">
                  <c:v>PSG w/o CCS</c:v>
                </c:pt>
                <c:pt idx="2">
                  <c:v>PG-INGR CCS</c:v>
                </c:pt>
                <c:pt idx="3">
                  <c:v>PG-INGR w/o CCS</c:v>
                </c:pt>
                <c:pt idx="4">
                  <c:v>PG-ENGR CCS</c:v>
                </c:pt>
                <c:pt idx="5">
                  <c:v>PG-ENGR w/o CCS</c:v>
                </c:pt>
              </c:strCache>
            </c:strRef>
          </c:cat>
          <c:val>
            <c:numRef>
              <c:f>Tables!$F$58:$F$63</c:f>
              <c:numCache>
                <c:formatCode>0.00</c:formatCode>
                <c:ptCount val="6"/>
                <c:pt idx="0">
                  <c:v>65.218309041750388</c:v>
                </c:pt>
                <c:pt idx="1">
                  <c:v>0</c:v>
                </c:pt>
                <c:pt idx="2">
                  <c:v>52.896393851404333</c:v>
                </c:pt>
                <c:pt idx="3">
                  <c:v>0</c:v>
                </c:pt>
                <c:pt idx="4">
                  <c:v>58.248438768237861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D4-4D44-8443-98E787FCAEAC}"/>
            </c:ext>
          </c:extLst>
        </c:ser>
        <c:ser>
          <c:idx val="2"/>
          <c:order val="2"/>
          <c:tx>
            <c:strRef>
              <c:f>Tables!$G$57</c:f>
              <c:strCache>
                <c:ptCount val="1"/>
                <c:pt idx="0">
                  <c:v>Carbon Emitted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('[3]Paper Tables'!$B$474,'[3]Paper Tables'!$B$475,'[3]Paper Tables'!$B$476,'[3]Paper Tables'!$B$477,'[3]Paper Tables'!$B$478,'[3]Paper Tables'!$B$479)</c:f>
              <c:strCache>
                <c:ptCount val="6"/>
                <c:pt idx="0">
                  <c:v>PSG CCS</c:v>
                </c:pt>
                <c:pt idx="1">
                  <c:v>PSG w/o CCS</c:v>
                </c:pt>
                <c:pt idx="2">
                  <c:v>PG-INGR CCS</c:v>
                </c:pt>
                <c:pt idx="3">
                  <c:v>PG-INGR w/o CCS</c:v>
                </c:pt>
                <c:pt idx="4">
                  <c:v>PG-ENGR CCS</c:v>
                </c:pt>
                <c:pt idx="5">
                  <c:v>PG-ENGR w/o CCS</c:v>
                </c:pt>
              </c:strCache>
            </c:strRef>
          </c:cat>
          <c:val>
            <c:numRef>
              <c:f>Tables!$G$58:$G$63</c:f>
              <c:numCache>
                <c:formatCode>0.00</c:formatCode>
                <c:ptCount val="6"/>
                <c:pt idx="0">
                  <c:v>2.5820505625758376</c:v>
                </c:pt>
                <c:pt idx="1">
                  <c:v>67.800359604326232</c:v>
                </c:pt>
                <c:pt idx="2">
                  <c:v>3.417208612868003</c:v>
                </c:pt>
                <c:pt idx="3">
                  <c:v>56.313602464272336</c:v>
                </c:pt>
                <c:pt idx="4">
                  <c:v>2.865840086133435</c:v>
                </c:pt>
                <c:pt idx="5">
                  <c:v>61.114278854371292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D4-4D44-8443-98E787FCAE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851310592"/>
        <c:axId val="851311248"/>
      </c:barChart>
      <c:catAx>
        <c:axId val="85131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1311248"/>
        <c:crosses val="autoZero"/>
        <c:auto val="1"/>
        <c:lblAlgn val="ctr"/>
        <c:lblOffset val="100"/>
        <c:noMultiLvlLbl val="0"/>
      </c:catAx>
      <c:valAx>
        <c:axId val="851311248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1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Feed carbon distribution                                    (% mass of carbon)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51310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Tables!$A$170</c:f>
              <c:strCache>
                <c:ptCount val="1"/>
                <c:pt idx="0">
                  <c:v>Fuel Efficiency (HHV%)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Tables!$A$58:$A$63</c:f>
              <c:strCache>
                <c:ptCount val="6"/>
                <c:pt idx="0">
                  <c:v>PSG CCS</c:v>
                </c:pt>
                <c:pt idx="1">
                  <c:v>PSG w/o CCS</c:v>
                </c:pt>
                <c:pt idx="2">
                  <c:v>PG-INGR CCS</c:v>
                </c:pt>
                <c:pt idx="3">
                  <c:v>PG-INGR w/o CCS</c:v>
                </c:pt>
                <c:pt idx="4">
                  <c:v>PG-ENGR CCS</c:v>
                </c:pt>
                <c:pt idx="5">
                  <c:v>PG-ENGR w/o CCS</c:v>
                </c:pt>
              </c:strCache>
            </c:strRef>
          </c:cat>
          <c:val>
            <c:numRef>
              <c:f>Tables!$B$170:$G$170</c:f>
              <c:numCache>
                <c:formatCode>0.00</c:formatCode>
                <c:ptCount val="6"/>
                <c:pt idx="0">
                  <c:v>0.43422932012377946</c:v>
                </c:pt>
                <c:pt idx="1">
                  <c:v>0.43422932012377946</c:v>
                </c:pt>
                <c:pt idx="2">
                  <c:v>0.51863489908552374</c:v>
                </c:pt>
                <c:pt idx="3">
                  <c:v>0.51863489908552374</c:v>
                </c:pt>
                <c:pt idx="4">
                  <c:v>0.46169090959745263</c:v>
                </c:pt>
                <c:pt idx="5">
                  <c:v>0.46169090959745263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1-4F3C-BBF4-F08E549920EE}"/>
            </c:ext>
          </c:extLst>
        </c:ser>
        <c:ser>
          <c:idx val="1"/>
          <c:order val="1"/>
          <c:tx>
            <c:strRef>
              <c:f>Tables!$A$171</c:f>
              <c:strCache>
                <c:ptCount val="1"/>
                <c:pt idx="0">
                  <c:v>Energy Efficiency (HHV%)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1739130434782608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51-4F3C-BBF4-F08E549920EE}"/>
                </c:ext>
              </c:extLst>
            </c:dLbl>
            <c:dLbl>
              <c:idx val="1"/>
              <c:layout>
                <c:manualLayout>
                  <c:x val="1.69082125603864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51-4F3C-BBF4-F08E549920EE}"/>
                </c:ext>
              </c:extLst>
            </c:dLbl>
            <c:dLbl>
              <c:idx val="2"/>
              <c:layout>
                <c:manualLayout>
                  <c:x val="1.4492753623188406E-2"/>
                  <c:y val="-2.121889068003332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51-4F3C-BBF4-F08E549920EE}"/>
                </c:ext>
              </c:extLst>
            </c:dLbl>
            <c:dLbl>
              <c:idx val="3"/>
              <c:layout>
                <c:manualLayout>
                  <c:x val="1.6908212560386385E-2"/>
                  <c:y val="9.2592592592592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51-4F3C-BBF4-F08E549920EE}"/>
                </c:ext>
              </c:extLst>
            </c:dLbl>
            <c:dLbl>
              <c:idx val="4"/>
              <c:layout>
                <c:manualLayout>
                  <c:x val="2.173913043478252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51-4F3C-BBF4-F08E549920EE}"/>
                </c:ext>
              </c:extLst>
            </c:dLbl>
            <c:dLbl>
              <c:idx val="5"/>
              <c:layout>
                <c:manualLayout>
                  <c:x val="2.17391304347824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51-4F3C-BBF4-F08E549920E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Tables!$A$58:$A$63</c:f>
              <c:strCache>
                <c:ptCount val="6"/>
                <c:pt idx="0">
                  <c:v>PSG CCS</c:v>
                </c:pt>
                <c:pt idx="1">
                  <c:v>PSG w/o CCS</c:v>
                </c:pt>
                <c:pt idx="2">
                  <c:v>PG-INGR CCS</c:v>
                </c:pt>
                <c:pt idx="3">
                  <c:v>PG-INGR w/o CCS</c:v>
                </c:pt>
                <c:pt idx="4">
                  <c:v>PG-ENGR CCS</c:v>
                </c:pt>
                <c:pt idx="5">
                  <c:v>PG-ENGR w/o CCS</c:v>
                </c:pt>
              </c:strCache>
            </c:strRef>
          </c:cat>
          <c:val>
            <c:numRef>
              <c:f>Tables!$B$171:$G$171</c:f>
              <c:numCache>
                <c:formatCode>0.00</c:formatCode>
                <c:ptCount val="6"/>
                <c:pt idx="0">
                  <c:v>0.3337693579471594</c:v>
                </c:pt>
                <c:pt idx="1">
                  <c:v>0.36438339655417562</c:v>
                </c:pt>
                <c:pt idx="2">
                  <c:v>0.42557920298743324</c:v>
                </c:pt>
                <c:pt idx="3">
                  <c:v>0.44608607474574613</c:v>
                </c:pt>
                <c:pt idx="4">
                  <c:v>0.36593685078819749</c:v>
                </c:pt>
                <c:pt idx="5">
                  <c:v>0.37861264903707692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51-4F3C-BBF4-F08E549920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8347928"/>
        <c:axId val="1028356128"/>
      </c:barChart>
      <c:catAx>
        <c:axId val="102834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8356128"/>
        <c:crosses val="autoZero"/>
        <c:auto val="1"/>
        <c:lblAlgn val="ctr"/>
        <c:lblOffset val="100"/>
        <c:noMultiLvlLbl val="0"/>
      </c:catAx>
      <c:valAx>
        <c:axId val="10283561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 (HHV%)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8347928"/>
        <c:crosses val="autoZero"/>
        <c:crossBetween val="between"/>
        <c:min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830344123651211"/>
          <c:y val="0.88861986001749782"/>
          <c:w val="0.74654108340624092"/>
          <c:h val="8.3602362204724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Tables!$B$35</c:f>
              <c:strCache>
                <c:ptCount val="1"/>
                <c:pt idx="0">
                  <c:v>Direct Emissions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Tables!$A$36:$A$41</c:f>
              <c:strCache>
                <c:ptCount val="6"/>
                <c:pt idx="0">
                  <c:v>PSG CCS</c:v>
                </c:pt>
                <c:pt idx="1">
                  <c:v>PSG w/o CCS</c:v>
                </c:pt>
                <c:pt idx="2">
                  <c:v>PG-INGR CCS</c:v>
                </c:pt>
                <c:pt idx="3">
                  <c:v>PG-INGR w/o CCS</c:v>
                </c:pt>
                <c:pt idx="4">
                  <c:v>PG-ENGR CCS</c:v>
                </c:pt>
                <c:pt idx="5">
                  <c:v>PG-ENGR w/o CCS</c:v>
                </c:pt>
              </c:strCache>
            </c:strRef>
          </c:cat>
          <c:val>
            <c:numRef>
              <c:f>Tables!$B$36:$B$41</c:f>
              <c:numCache>
                <c:formatCode>0.00</c:formatCode>
                <c:ptCount val="6"/>
                <c:pt idx="0">
                  <c:v>5.1738749717680115</c:v>
                </c:pt>
                <c:pt idx="1">
                  <c:v>135.82108003612734</c:v>
                </c:pt>
                <c:pt idx="2">
                  <c:v>5.0262946603187455</c:v>
                </c:pt>
                <c:pt idx="3">
                  <c:v>82.808745503007856</c:v>
                </c:pt>
                <c:pt idx="4">
                  <c:v>4.7607104141129106</c:v>
                </c:pt>
                <c:pt idx="5">
                  <c:v>101.49936084369108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AD-42A3-8D04-AAC903C6A0D3}"/>
            </c:ext>
          </c:extLst>
        </c:ser>
        <c:ser>
          <c:idx val="1"/>
          <c:order val="1"/>
          <c:tx>
            <c:strRef>
              <c:f>Tables!$C$35</c:f>
              <c:strCache>
                <c:ptCount val="1"/>
                <c:pt idx="0">
                  <c:v>Indirect Emissions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Tables!$C$36:$C$41</c:f>
              <c:numCache>
                <c:formatCode>0.00</c:formatCode>
                <c:ptCount val="6"/>
                <c:pt idx="0">
                  <c:v>13.542927804222053</c:v>
                </c:pt>
                <c:pt idx="1">
                  <c:v>8.6368197383813655E-2</c:v>
                </c:pt>
                <c:pt idx="2">
                  <c:v>18.294367010337695</c:v>
                </c:pt>
                <c:pt idx="3">
                  <c:v>8.4213741371313464</c:v>
                </c:pt>
                <c:pt idx="4">
                  <c:v>10.785611691807794</c:v>
                </c:pt>
                <c:pt idx="5">
                  <c:v>6.6743648302955254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AD-42A3-8D04-AAC903C6A0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3805720"/>
        <c:axId val="1023804736"/>
      </c:barChart>
      <c:catAx>
        <c:axId val="1023805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804736"/>
        <c:crosses val="autoZero"/>
        <c:auto val="1"/>
        <c:lblAlgn val="ctr"/>
        <c:lblOffset val="100"/>
        <c:noMultiLvlLbl val="0"/>
      </c:catAx>
      <c:valAx>
        <c:axId val="1023804736"/>
        <c:scaling>
          <c:orientation val="minMax"/>
          <c:max val="1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GHG Emissions (kgCO</a:t>
                </a:r>
                <a:r>
                  <a:rPr lang="en-CA" sz="1100" b="1" baseline="-25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CA" sz="11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eq/kg)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023805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13565239828893E-2"/>
          <c:y val="2.6217228464419477E-2"/>
          <c:w val="0.64356564252997783"/>
          <c:h val="0.9325842696629212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Sensitivity!$E$34</c:f>
              <c:strCache>
                <c:ptCount val="1"/>
                <c:pt idx="0">
                  <c:v>PSG with CCS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xVal>
            <c:numRef>
              <c:f>Sensitivity!$I$36:$I$46</c:f>
              <c:numCache>
                <c:formatCode>General</c:formatCode>
                <c:ptCount val="11"/>
                <c:pt idx="0">
                  <c:v>1.2150000000000001</c:v>
                </c:pt>
                <c:pt idx="1">
                  <c:v>2.4300000000000002</c:v>
                </c:pt>
                <c:pt idx="2">
                  <c:v>3.6450000000000005</c:v>
                </c:pt>
                <c:pt idx="3">
                  <c:v>4.8600000000000003</c:v>
                </c:pt>
                <c:pt idx="4">
                  <c:v>6.0750000000000002</c:v>
                </c:pt>
                <c:pt idx="5">
                  <c:v>7.2900000000000009</c:v>
                </c:pt>
                <c:pt idx="6">
                  <c:v>8.5050000000000008</c:v>
                </c:pt>
                <c:pt idx="7">
                  <c:v>9.7200000000000006</c:v>
                </c:pt>
                <c:pt idx="8">
                  <c:v>10.935000000000002</c:v>
                </c:pt>
                <c:pt idx="9">
                  <c:v>12.15</c:v>
                </c:pt>
                <c:pt idx="10">
                  <c:v>13.365000000000002</c:v>
                </c:pt>
              </c:numCache>
            </c:numRef>
          </c:xVal>
          <c:yVal>
            <c:numRef>
              <c:f>Sensitivity!$J$36:$J$46</c:f>
              <c:numCache>
                <c:formatCode>General</c:formatCode>
                <c:ptCount val="11"/>
                <c:pt idx="0">
                  <c:v>109.7017982145</c:v>
                </c:pt>
                <c:pt idx="1">
                  <c:v>74.293727637099991</c:v>
                </c:pt>
                <c:pt idx="2">
                  <c:v>38.322720897899998</c:v>
                </c:pt>
                <c:pt idx="3">
                  <c:v>2.0180806945</c:v>
                </c:pt>
                <c:pt idx="4">
                  <c:v>-34.7911829385</c:v>
                </c:pt>
                <c:pt idx="5">
                  <c:v>-72.211082664499997</c:v>
                </c:pt>
                <c:pt idx="6">
                  <c:v>-110.13271055230001</c:v>
                </c:pt>
                <c:pt idx="7">
                  <c:v>-148.61022731169999</c:v>
                </c:pt>
                <c:pt idx="8">
                  <c:v>-187.67808963600001</c:v>
                </c:pt>
                <c:pt idx="9">
                  <c:v>-227.35476787319999</c:v>
                </c:pt>
                <c:pt idx="10">
                  <c:v>-267.6458908322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71D-4310-8002-2B68A5CD027D}"/>
            </c:ext>
          </c:extLst>
        </c:ser>
        <c:ser>
          <c:idx val="1"/>
          <c:order val="1"/>
          <c:tx>
            <c:strRef>
              <c:f>Sensitivity!$Q$34</c:f>
              <c:strCache>
                <c:ptCount val="1"/>
                <c:pt idx="0">
                  <c:v>PSG w/o CCS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Sensitivity!$W$36:$W$46</c:f>
              <c:numCache>
                <c:formatCode>General</c:formatCode>
                <c:ptCount val="11"/>
                <c:pt idx="0">
                  <c:v>1.2150000000000001</c:v>
                </c:pt>
                <c:pt idx="1">
                  <c:v>2.4300000000000002</c:v>
                </c:pt>
                <c:pt idx="2">
                  <c:v>3.6450000000000005</c:v>
                </c:pt>
                <c:pt idx="3">
                  <c:v>4.8600000000000003</c:v>
                </c:pt>
                <c:pt idx="4">
                  <c:v>6.0750000000000002</c:v>
                </c:pt>
                <c:pt idx="5">
                  <c:v>7.2900000000000009</c:v>
                </c:pt>
                <c:pt idx="6">
                  <c:v>8.5050000000000008</c:v>
                </c:pt>
                <c:pt idx="7">
                  <c:v>9.7200000000000006</c:v>
                </c:pt>
                <c:pt idx="8">
                  <c:v>10.935000000000002</c:v>
                </c:pt>
                <c:pt idx="9">
                  <c:v>12.15</c:v>
                </c:pt>
                <c:pt idx="10">
                  <c:v>13.365000000000002</c:v>
                </c:pt>
              </c:numCache>
            </c:numRef>
          </c:xVal>
          <c:yVal>
            <c:numRef>
              <c:f>Sensitivity!$X$36:$X$46</c:f>
              <c:numCache>
                <c:formatCode>General</c:formatCode>
                <c:ptCount val="11"/>
                <c:pt idx="0">
                  <c:v>-659.48710683729996</c:v>
                </c:pt>
                <c:pt idx="1">
                  <c:v>-588.65917702889999</c:v>
                </c:pt>
                <c:pt idx="2">
                  <c:v>-517.83124722039997</c:v>
                </c:pt>
                <c:pt idx="3">
                  <c:v>-447.7207063262</c:v>
                </c:pt>
                <c:pt idx="4">
                  <c:v>-381.90209166419999</c:v>
                </c:pt>
                <c:pt idx="5">
                  <c:v>-317.6058118217</c:v>
                </c:pt>
                <c:pt idx="6">
                  <c:v>-254.97962153270001</c:v>
                </c:pt>
                <c:pt idx="7">
                  <c:v>-194.0344688026</c:v>
                </c:pt>
                <c:pt idx="8">
                  <c:v>-134.7339592271</c:v>
                </c:pt>
                <c:pt idx="9">
                  <c:v>-77.001637777799999</c:v>
                </c:pt>
                <c:pt idx="10">
                  <c:v>-20.821401417300002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71D-4310-8002-2B68A5CD027D}"/>
            </c:ext>
          </c:extLst>
        </c:ser>
        <c:ser>
          <c:idx val="2"/>
          <c:order val="2"/>
          <c:tx>
            <c:strRef>
              <c:f>Sensitivity!$AE$34</c:f>
              <c:strCache>
                <c:ptCount val="1"/>
                <c:pt idx="0">
                  <c:v>PG-INGR with CCS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Sensitivity!$AK$36:$AK$46</c:f>
              <c:numCache>
                <c:formatCode>General</c:formatCode>
                <c:ptCount val="11"/>
                <c:pt idx="0">
                  <c:v>1.2150000000000001</c:v>
                </c:pt>
                <c:pt idx="1">
                  <c:v>2.4300000000000002</c:v>
                </c:pt>
                <c:pt idx="2">
                  <c:v>3.6450000000000005</c:v>
                </c:pt>
                <c:pt idx="3">
                  <c:v>4.8600000000000003</c:v>
                </c:pt>
                <c:pt idx="4">
                  <c:v>6.0750000000000002</c:v>
                </c:pt>
                <c:pt idx="5">
                  <c:v>7.2900000000000009</c:v>
                </c:pt>
                <c:pt idx="6">
                  <c:v>8.5050000000000008</c:v>
                </c:pt>
                <c:pt idx="7">
                  <c:v>9.7200000000000006</c:v>
                </c:pt>
                <c:pt idx="8">
                  <c:v>10.935000000000002</c:v>
                </c:pt>
                <c:pt idx="9">
                  <c:v>12.15</c:v>
                </c:pt>
                <c:pt idx="10">
                  <c:v>13.365000000000002</c:v>
                </c:pt>
              </c:numCache>
            </c:numRef>
          </c:xVal>
          <c:yVal>
            <c:numRef>
              <c:f>Sensitivity!$AL$36:$AL$46</c:f>
              <c:numCache>
                <c:formatCode>General</c:formatCode>
                <c:ptCount val="11"/>
                <c:pt idx="0">
                  <c:v>481.41007597800001</c:v>
                </c:pt>
                <c:pt idx="1">
                  <c:v>289.20297338880005</c:v>
                </c:pt>
                <c:pt idx="2">
                  <c:v>87.241955384299999</c:v>
                </c:pt>
                <c:pt idx="3">
                  <c:v>-128.79100879649999</c:v>
                </c:pt>
                <c:pt idx="4">
                  <c:v>-364.06030503220001</c:v>
                </c:pt>
                <c:pt idx="5">
                  <c:v>-622.97147299870005</c:v>
                </c:pt>
                <c:pt idx="6">
                  <c:v>-898.99368000189997</c:v>
                </c:pt>
                <c:pt idx="7">
                  <c:v>-1175.0158870051998</c:v>
                </c:pt>
                <c:pt idx="8">
                  <c:v>-1451.0380940083999</c:v>
                </c:pt>
                <c:pt idx="9">
                  <c:v>-1727.0603010116999</c:v>
                </c:pt>
                <c:pt idx="10">
                  <c:v>-2003.0825080149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71D-4310-8002-2B68A5CD027D}"/>
            </c:ext>
          </c:extLst>
        </c:ser>
        <c:ser>
          <c:idx val="3"/>
          <c:order val="3"/>
          <c:tx>
            <c:strRef>
              <c:f>Sensitivity!$AS$34</c:f>
              <c:strCache>
                <c:ptCount val="1"/>
                <c:pt idx="0">
                  <c:v>PG-INGR w/o CCS</c:v>
                </c:pt>
              </c:strCache>
            </c:strRef>
          </c:tx>
          <c:spPr>
            <a:ln w="38100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Sensitivity!$AY$36:$AY$46</c:f>
              <c:numCache>
                <c:formatCode>General</c:formatCode>
                <c:ptCount val="11"/>
                <c:pt idx="0">
                  <c:v>1.2150000000000001</c:v>
                </c:pt>
                <c:pt idx="1">
                  <c:v>2.4300000000000002</c:v>
                </c:pt>
                <c:pt idx="2">
                  <c:v>3.6450000000000005</c:v>
                </c:pt>
                <c:pt idx="3">
                  <c:v>4.8600000000000003</c:v>
                </c:pt>
                <c:pt idx="4">
                  <c:v>6.0750000000000002</c:v>
                </c:pt>
                <c:pt idx="5">
                  <c:v>7.2900000000000009</c:v>
                </c:pt>
                <c:pt idx="6">
                  <c:v>8.5050000000000008</c:v>
                </c:pt>
                <c:pt idx="7">
                  <c:v>9.7200000000000006</c:v>
                </c:pt>
                <c:pt idx="8">
                  <c:v>10.935000000000002</c:v>
                </c:pt>
                <c:pt idx="9">
                  <c:v>12.15</c:v>
                </c:pt>
                <c:pt idx="10">
                  <c:v>13.365000000000002</c:v>
                </c:pt>
              </c:numCache>
            </c:numRef>
          </c:xVal>
          <c:yVal>
            <c:numRef>
              <c:f>Sensitivity!$AZ$36:$AZ$46</c:f>
              <c:numCache>
                <c:formatCode>General</c:formatCode>
                <c:ptCount val="11"/>
                <c:pt idx="0">
                  <c:v>114.6392135799</c:v>
                </c:pt>
                <c:pt idx="1">
                  <c:v>-3.6789760885999998</c:v>
                </c:pt>
                <c:pt idx="2">
                  <c:v>-128.0454178338</c:v>
                </c:pt>
                <c:pt idx="3">
                  <c:v>-259.66415901879998</c:v>
                </c:pt>
                <c:pt idx="4">
                  <c:v>-399.0485538117</c:v>
                </c:pt>
                <c:pt idx="5">
                  <c:v>-548.99795891719998</c:v>
                </c:pt>
                <c:pt idx="6">
                  <c:v>-704.72696103970009</c:v>
                </c:pt>
                <c:pt idx="7">
                  <c:v>-860.45596316219996</c:v>
                </c:pt>
                <c:pt idx="8">
                  <c:v>-1016.1849652847001</c:v>
                </c:pt>
                <c:pt idx="9">
                  <c:v>-1171.9139674072001</c:v>
                </c:pt>
                <c:pt idx="10">
                  <c:v>-1327.6429695296999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71D-4310-8002-2B68A5CD027D}"/>
            </c:ext>
          </c:extLst>
        </c:ser>
        <c:ser>
          <c:idx val="4"/>
          <c:order val="4"/>
          <c:tx>
            <c:strRef>
              <c:f>Sensitivity!$BG$34</c:f>
              <c:strCache>
                <c:ptCount val="1"/>
                <c:pt idx="0">
                  <c:v>PG-ENGR with CCS</c:v>
                </c:pt>
              </c:strCache>
            </c:strRef>
          </c:tx>
          <c:spPr>
            <a:ln w="3810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Sensitivity!$BM$36:$BM$46</c:f>
              <c:numCache>
                <c:formatCode>General</c:formatCode>
                <c:ptCount val="11"/>
                <c:pt idx="0">
                  <c:v>1.2150000000000001</c:v>
                </c:pt>
                <c:pt idx="1">
                  <c:v>2.4300000000000002</c:v>
                </c:pt>
                <c:pt idx="2">
                  <c:v>3.6450000000000005</c:v>
                </c:pt>
                <c:pt idx="3">
                  <c:v>4.8600000000000003</c:v>
                </c:pt>
                <c:pt idx="4">
                  <c:v>6.0750000000000002</c:v>
                </c:pt>
                <c:pt idx="5">
                  <c:v>7.2900000000000009</c:v>
                </c:pt>
                <c:pt idx="6">
                  <c:v>8.5050000000000008</c:v>
                </c:pt>
                <c:pt idx="7">
                  <c:v>9.7200000000000006</c:v>
                </c:pt>
                <c:pt idx="8">
                  <c:v>10.935000000000002</c:v>
                </c:pt>
                <c:pt idx="9">
                  <c:v>12.15</c:v>
                </c:pt>
                <c:pt idx="10">
                  <c:v>13.365000000000002</c:v>
                </c:pt>
              </c:numCache>
            </c:numRef>
          </c:xVal>
          <c:yVal>
            <c:numRef>
              <c:f>Sensitivity!$BN$36:$BN$46</c:f>
              <c:numCache>
                <c:formatCode>General</c:formatCode>
                <c:ptCount val="11"/>
                <c:pt idx="0">
                  <c:v>224.47532404060001</c:v>
                </c:pt>
                <c:pt idx="1">
                  <c:v>125.3018397612</c:v>
                </c:pt>
                <c:pt idx="2">
                  <c:v>22.701061427999999</c:v>
                </c:pt>
                <c:pt idx="3">
                  <c:v>-83.636017184899998</c:v>
                </c:pt>
                <c:pt idx="4">
                  <c:v>-194.57469128330001</c:v>
                </c:pt>
                <c:pt idx="5">
                  <c:v>-310.38284438739998</c:v>
                </c:pt>
                <c:pt idx="6">
                  <c:v>-431.37652679259998</c:v>
                </c:pt>
                <c:pt idx="7">
                  <c:v>-557.79387732959992</c:v>
                </c:pt>
                <c:pt idx="8">
                  <c:v>-693.14768288369999</c:v>
                </c:pt>
                <c:pt idx="9">
                  <c:v>-828.50148843789998</c:v>
                </c:pt>
                <c:pt idx="10">
                  <c:v>-963.85529399199993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71D-4310-8002-2B68A5CD027D}"/>
            </c:ext>
          </c:extLst>
        </c:ser>
        <c:ser>
          <c:idx val="5"/>
          <c:order val="5"/>
          <c:tx>
            <c:strRef>
              <c:f>Sensitivity!$BU$34</c:f>
              <c:strCache>
                <c:ptCount val="1"/>
                <c:pt idx="0">
                  <c:v>PG-ENGR w/o CCS</c:v>
                </c:pt>
              </c:strCache>
            </c:strRef>
          </c:tx>
          <c:spPr>
            <a:ln w="38100" cap="rnd">
              <a:solidFill>
                <a:schemeClr val="accent6"/>
              </a:solidFill>
              <a:prstDash val="dashDot"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Sensitivity!$CA$36:$CA$46</c:f>
              <c:numCache>
                <c:formatCode>General</c:formatCode>
                <c:ptCount val="11"/>
                <c:pt idx="0">
                  <c:v>1.2150000000000001</c:v>
                </c:pt>
                <c:pt idx="1">
                  <c:v>2.4300000000000002</c:v>
                </c:pt>
                <c:pt idx="2">
                  <c:v>3.6450000000000005</c:v>
                </c:pt>
                <c:pt idx="3">
                  <c:v>4.8600000000000003</c:v>
                </c:pt>
                <c:pt idx="4">
                  <c:v>6.0750000000000002</c:v>
                </c:pt>
                <c:pt idx="5">
                  <c:v>7.2900000000000009</c:v>
                </c:pt>
                <c:pt idx="6">
                  <c:v>8.5050000000000008</c:v>
                </c:pt>
                <c:pt idx="7">
                  <c:v>9.7200000000000006</c:v>
                </c:pt>
                <c:pt idx="8">
                  <c:v>10.935000000000002</c:v>
                </c:pt>
                <c:pt idx="9">
                  <c:v>12.15</c:v>
                </c:pt>
                <c:pt idx="10">
                  <c:v>13.365000000000002</c:v>
                </c:pt>
              </c:numCache>
            </c:numRef>
          </c:xVal>
          <c:yVal>
            <c:numRef>
              <c:f>Sensitivity!$CB$36:$CB$46</c:f>
              <c:numCache>
                <c:formatCode>General</c:formatCode>
                <c:ptCount val="11"/>
                <c:pt idx="0">
                  <c:v>-321.74458778550002</c:v>
                </c:pt>
                <c:pt idx="1">
                  <c:v>-412.71662009719995</c:v>
                </c:pt>
                <c:pt idx="2">
                  <c:v>-508.75691278779999</c:v>
                </c:pt>
                <c:pt idx="3">
                  <c:v>-608.54202099049996</c:v>
                </c:pt>
                <c:pt idx="4">
                  <c:v>-708.32712919319999</c:v>
                </c:pt>
                <c:pt idx="5">
                  <c:v>-808.11223739590002</c:v>
                </c:pt>
                <c:pt idx="6">
                  <c:v>-907.89734559860005</c:v>
                </c:pt>
                <c:pt idx="7">
                  <c:v>-1007.6824538013001</c:v>
                </c:pt>
                <c:pt idx="8">
                  <c:v>-1107.467562004</c:v>
                </c:pt>
                <c:pt idx="9">
                  <c:v>-1207.2526702067</c:v>
                </c:pt>
                <c:pt idx="10">
                  <c:v>-1307.0377784094001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71D-4310-8002-2B68A5CD0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4183024"/>
        <c:axId val="808446256"/>
      </c:scatterChart>
      <c:valAx>
        <c:axId val="644183024"/>
        <c:scaling>
          <c:orientation val="minMax"/>
          <c:max val="14.5"/>
          <c:min val="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CA" sz="16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Natural Gas ($/MMBtu)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8446256"/>
        <c:crosses val="autoZero"/>
        <c:crossBetween val="midCat"/>
        <c:majorUnit val="1.5"/>
      </c:valAx>
      <c:valAx>
        <c:axId val="808446256"/>
        <c:scaling>
          <c:orientation val="minMax"/>
          <c:max val="650"/>
          <c:min val="-2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1200" b="1" i="0" baseline="0"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NPV ($million)</a:t>
                </a:r>
                <a:endParaRPr lang="en-CA" sz="1200">
                  <a:solidFill>
                    <a:sysClr val="windowText" lastClr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44183024"/>
        <c:crosses val="autoZero"/>
        <c:crossBetween val="midCat"/>
        <c:majorUnit val="30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85873348565256"/>
          <c:y val="8.9016324178989831E-2"/>
          <c:w val="0.26334512685765082"/>
          <c:h val="0.65191575443313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72E0D-D5DB-4EA8-8409-205A51C16F7D}" type="datetimeFigureOut">
              <a:rPr lang="en-CA" smtClean="0"/>
              <a:t>2018-10-28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15C49-E02E-48DA-8453-20987E9C774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041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A1A08-59A7-402E-B161-B89132DD608D}" type="datetime1">
              <a:rPr lang="en-CA" smtClean="0"/>
              <a:t>2018-10-28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644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AD4F-2B0F-411C-9D96-C5822BA84072}" type="datetime1">
              <a:rPr lang="en-CA" smtClean="0"/>
              <a:t>2018-10-28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685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DFAEA-FE90-415A-BBD0-B11989E8A878}" type="datetime1">
              <a:rPr lang="en-CA" smtClean="0"/>
              <a:t>2018-10-28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667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74121-A560-4DF8-A27A-FEF1D3DE78E4}" type="datetime1">
              <a:rPr lang="en-CA" smtClean="0"/>
              <a:t>2018-10-28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766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06CA6-444F-4571-BAB5-27050E04AF25}" type="datetime1">
              <a:rPr lang="en-CA" smtClean="0"/>
              <a:t>2018-10-28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202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251F9-19D1-4701-A0BE-ACAACC60BB50}" type="datetime1">
              <a:rPr lang="en-CA" smtClean="0"/>
              <a:t>2018-10-28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678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4CAD-0CA3-4E43-B570-3B6EF3222DAC}" type="datetime1">
              <a:rPr lang="en-CA" smtClean="0"/>
              <a:t>2018-10-28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204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617F5-74FE-4553-B20C-29275C00EBC5}" type="datetime1">
              <a:rPr lang="en-CA" smtClean="0"/>
              <a:t>2018-10-28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23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74D8B-CE71-4D41-9CA3-FD90DDA243E4}" type="datetime1">
              <a:rPr lang="en-CA" smtClean="0"/>
              <a:t>2018-10-28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248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7E09-DC3D-4DEA-B269-7CA3210F5B3C}" type="datetime1">
              <a:rPr lang="en-CA" smtClean="0"/>
              <a:t>2018-10-28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302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661F-6D78-4443-BEC8-FF3D55718073}" type="datetime1">
              <a:rPr lang="en-CA" smtClean="0"/>
              <a:t>2018-10-28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0823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15420-6BE6-40ED-AA69-DCCD44596F9E}" type="datetime1">
              <a:rPr lang="en-CA" smtClean="0"/>
              <a:t>2018-10-28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E7ED0-B2D8-4DB1-83FF-77E5497327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496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                                                                                                                        http://PSEcommunity.org/LAPSE:2018.0618</a:t>
            </a:r>
          </a:p>
        </p:txBody>
      </p:sp>
      <p:sp>
        <p:nvSpPr>
          <p:cNvPr id="5" name="Rectangle 4"/>
          <p:cNvSpPr/>
          <p:nvPr/>
        </p:nvSpPr>
        <p:spPr>
          <a:xfrm>
            <a:off x="-14510" y="0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800"/>
            <a:ext cx="1828800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061" y="167800"/>
            <a:ext cx="1451429" cy="9776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50FEBF-E181-4087-9F4D-23717A66C75D}"/>
              </a:ext>
            </a:extLst>
          </p:cNvPr>
          <p:cNvSpPr txBox="1"/>
          <p:nvPr/>
        </p:nvSpPr>
        <p:spPr>
          <a:xfrm>
            <a:off x="-259308" y="1305157"/>
            <a:ext cx="11846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latin typeface="+mj-lt"/>
              </a:rPr>
              <a:t>Techno-Economic Analysis of Combining Petroleum Coke and Natural Gas for Efficient Liquid Fuels Production</a:t>
            </a:r>
            <a:endParaRPr lang="en-CA" sz="32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877A5D-8772-47E6-93F3-0E2F3B496B3B}"/>
              </a:ext>
            </a:extLst>
          </p:cNvPr>
          <p:cNvSpPr txBox="1"/>
          <p:nvPr/>
        </p:nvSpPr>
        <p:spPr>
          <a:xfrm>
            <a:off x="3355695" y="3024019"/>
            <a:ext cx="4107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900" dirty="0"/>
              <a:t>Ikenna Okeke</a:t>
            </a:r>
            <a:br>
              <a:rPr lang="en-CA" sz="2900" dirty="0"/>
            </a:br>
            <a:r>
              <a:rPr lang="en-CA" sz="2900" dirty="0"/>
              <a:t>PhD Student</a:t>
            </a:r>
            <a:endParaRPr lang="en-CA" sz="29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61CE2-2D19-4A0B-8E8E-31E57E000A6D}"/>
              </a:ext>
            </a:extLst>
          </p:cNvPr>
          <p:cNvSpPr txBox="1"/>
          <p:nvPr/>
        </p:nvSpPr>
        <p:spPr>
          <a:xfrm>
            <a:off x="3355695" y="4424403"/>
            <a:ext cx="4107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Dr. Thomas A. Adams II</a:t>
            </a:r>
            <a:br>
              <a:rPr lang="en-CA" sz="2800" dirty="0"/>
            </a:br>
            <a:r>
              <a:rPr lang="en-CA" sz="2800" dirty="0"/>
              <a:t>Supervisor</a:t>
            </a:r>
            <a:endParaRPr lang="en-CA" sz="29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97A090-4F31-483A-986C-826339E0DE93}"/>
              </a:ext>
            </a:extLst>
          </p:cNvPr>
          <p:cNvSpPr txBox="1"/>
          <p:nvPr/>
        </p:nvSpPr>
        <p:spPr>
          <a:xfrm>
            <a:off x="1628533" y="5866480"/>
            <a:ext cx="8070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+mj-lt"/>
              </a:rPr>
              <a:t>68</a:t>
            </a:r>
            <a:r>
              <a:rPr lang="en-CA" sz="2400" b="1" baseline="30000" dirty="0">
                <a:latin typeface="+mj-lt"/>
              </a:rPr>
              <a:t>th</a:t>
            </a:r>
            <a:r>
              <a:rPr lang="en-CA" sz="2400" b="1" dirty="0">
                <a:latin typeface="+mj-lt"/>
              </a:rPr>
              <a:t> Canadian Chemical Engineering Conference</a:t>
            </a:r>
          </a:p>
          <a:p>
            <a:pPr algn="ctr"/>
            <a:r>
              <a:rPr lang="en-CA" sz="2400" b="1" dirty="0">
                <a:latin typeface="+mj-lt"/>
              </a:rPr>
              <a:t> Toronto 2018</a:t>
            </a:r>
            <a:endParaRPr lang="en-C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263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Results: Designs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7246"/>
            <a:ext cx="12177490" cy="59057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2FC69-53F5-45A8-A5FC-4CEADD96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8708" y="6317839"/>
            <a:ext cx="349738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10</a:t>
            </a:fld>
            <a:endParaRPr lang="en-CA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4A51E82D-E2C6-438D-A8C3-09E64A988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8047534"/>
              </p:ext>
            </p:extLst>
          </p:nvPr>
        </p:nvGraphicFramePr>
        <p:xfrm>
          <a:off x="-1" y="901566"/>
          <a:ext cx="5648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9CA533F-FF75-429C-B2D8-110D323E7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032417"/>
              </p:ext>
            </p:extLst>
          </p:nvPr>
        </p:nvGraphicFramePr>
        <p:xfrm>
          <a:off x="6265252" y="960478"/>
          <a:ext cx="5648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1989383-3145-4F28-9669-1813641E7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603577"/>
              </p:ext>
            </p:extLst>
          </p:nvPr>
        </p:nvGraphicFramePr>
        <p:xfrm>
          <a:off x="3045192" y="3769086"/>
          <a:ext cx="5648325" cy="2971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703EBC7-EB0B-4D9E-8DE4-40387320B29F}"/>
              </a:ext>
            </a:extLst>
          </p:cNvPr>
          <p:cNvSpPr txBox="1"/>
          <p:nvPr/>
        </p:nvSpPr>
        <p:spPr>
          <a:xfrm>
            <a:off x="-14511" y="5820052"/>
            <a:ext cx="32745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/>
              <a:t>PSG</a:t>
            </a:r>
            <a:r>
              <a:rPr lang="en-CA" sz="1500" dirty="0"/>
              <a:t>: </a:t>
            </a:r>
            <a:r>
              <a:rPr lang="en-CA" sz="1500" dirty="0" err="1"/>
              <a:t>Petcoke</a:t>
            </a:r>
            <a:r>
              <a:rPr lang="en-CA" sz="1500" dirty="0"/>
              <a:t> only</a:t>
            </a:r>
          </a:p>
          <a:p>
            <a:r>
              <a:rPr lang="en-CA" sz="1500" b="1" dirty="0"/>
              <a:t>PG-INGR</a:t>
            </a:r>
            <a:r>
              <a:rPr lang="en-CA" sz="1500" dirty="0"/>
              <a:t>: </a:t>
            </a:r>
            <a:r>
              <a:rPr lang="en-CA" sz="1500" dirty="0" err="1"/>
              <a:t>Petcoke</a:t>
            </a:r>
            <a:r>
              <a:rPr lang="en-CA" sz="1500" dirty="0"/>
              <a:t> + internal reformer</a:t>
            </a:r>
          </a:p>
          <a:p>
            <a:r>
              <a:rPr lang="en-CA" sz="1500" b="1" dirty="0"/>
              <a:t>PG-ENGR</a:t>
            </a:r>
            <a:r>
              <a:rPr lang="en-CA" sz="1500" dirty="0"/>
              <a:t>: </a:t>
            </a:r>
            <a:r>
              <a:rPr lang="en-CA" sz="1500" dirty="0" err="1"/>
              <a:t>Petcoke</a:t>
            </a:r>
            <a:r>
              <a:rPr lang="en-CA" sz="1500" dirty="0"/>
              <a:t> + External reformer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D94AB6-89B3-4ED4-83F8-3605BEC02D0F}"/>
              </a:ext>
            </a:extLst>
          </p:cNvPr>
          <p:cNvCxnSpPr>
            <a:cxnSpLocks/>
          </p:cNvCxnSpPr>
          <p:nvPr/>
        </p:nvCxnSpPr>
        <p:spPr>
          <a:xfrm flipH="1">
            <a:off x="3803374" y="4489331"/>
            <a:ext cx="4147930" cy="0"/>
          </a:xfrm>
          <a:prstGeom prst="line">
            <a:avLst/>
          </a:prstGeom>
          <a:ln w="317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913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Results: Emissions &amp; Efficiencies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5122"/>
            <a:ext cx="12177490" cy="58678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AB1A5B3-D96C-45AF-9A80-62D20F437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2861096"/>
              </p:ext>
            </p:extLst>
          </p:nvPr>
        </p:nvGraphicFramePr>
        <p:xfrm>
          <a:off x="5759937" y="1194967"/>
          <a:ext cx="624654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DAC9394-5D4A-4260-A2A8-D8C69DCFE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341366"/>
              </p:ext>
            </p:extLst>
          </p:nvPr>
        </p:nvGraphicFramePr>
        <p:xfrm>
          <a:off x="2512532" y="3907980"/>
          <a:ext cx="56483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4DD7D65-59D1-476A-B3B7-CE4B8F328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067681"/>
              </p:ext>
            </p:extLst>
          </p:nvPr>
        </p:nvGraphicFramePr>
        <p:xfrm>
          <a:off x="14510" y="940904"/>
          <a:ext cx="5574423" cy="2964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29281-8C96-4685-B5CE-0822AD15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17" y="6355716"/>
            <a:ext cx="365369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11</a:t>
            </a:fld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040C4-DF4D-4F4C-A815-361179318D81}"/>
              </a:ext>
            </a:extLst>
          </p:cNvPr>
          <p:cNvSpPr txBox="1"/>
          <p:nvPr/>
        </p:nvSpPr>
        <p:spPr>
          <a:xfrm>
            <a:off x="-14511" y="5820052"/>
            <a:ext cx="32745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/>
              <a:t>PSG</a:t>
            </a:r>
            <a:r>
              <a:rPr lang="en-CA" sz="1500" dirty="0"/>
              <a:t>: </a:t>
            </a:r>
            <a:r>
              <a:rPr lang="en-CA" sz="1500" dirty="0" err="1"/>
              <a:t>Petcoke</a:t>
            </a:r>
            <a:r>
              <a:rPr lang="en-CA" sz="1500" dirty="0"/>
              <a:t> only</a:t>
            </a:r>
          </a:p>
          <a:p>
            <a:r>
              <a:rPr lang="en-CA" sz="1500" b="1" dirty="0"/>
              <a:t>PG-INGR</a:t>
            </a:r>
            <a:r>
              <a:rPr lang="en-CA" sz="1500" dirty="0"/>
              <a:t>: </a:t>
            </a:r>
            <a:r>
              <a:rPr lang="en-CA" sz="1500" dirty="0" err="1"/>
              <a:t>Petcoke</a:t>
            </a:r>
            <a:r>
              <a:rPr lang="en-CA" sz="1500" dirty="0"/>
              <a:t> + internal reformer</a:t>
            </a:r>
          </a:p>
          <a:p>
            <a:r>
              <a:rPr lang="en-CA" sz="1500" b="1" dirty="0"/>
              <a:t>PG-ENGR</a:t>
            </a:r>
            <a:r>
              <a:rPr lang="en-CA" sz="1500" dirty="0"/>
              <a:t>: </a:t>
            </a:r>
            <a:r>
              <a:rPr lang="en-CA" sz="1500" dirty="0" err="1"/>
              <a:t>Petcoke</a:t>
            </a:r>
            <a:r>
              <a:rPr lang="en-CA" sz="1500" dirty="0"/>
              <a:t> + External reformer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B80894-A2B2-42F9-A0D6-EAB6E36E8738}"/>
                  </a:ext>
                </a:extLst>
              </p:cNvPr>
              <p:cNvSpPr/>
              <p:nvPr/>
            </p:nvSpPr>
            <p:spPr>
              <a:xfrm>
                <a:off x="8432299" y="4657113"/>
                <a:ext cx="2494337" cy="474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CA" sz="1200" b="0" i="1" dirty="0" smtClean="0">
                              <a:latin typeface="Cambria Math" panose="02040503050406030204" pitchFamily="18" charset="0"/>
                            </a:rPr>
                            <m:t>𝑓𝑢𝑒𝑙</m:t>
                          </m:r>
                        </m:sub>
                      </m:sSub>
                      <m:r>
                        <a:rPr lang="en-CA" sz="12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𝐷𝑖𝑒𝑠𝑒𝑙</m:t>
                              </m:r>
                            </m:e>
                            <m:sub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𝐻𝐻𝑉</m:t>
                              </m:r>
                            </m:sub>
                          </m:sSub>
                          <m:r>
                            <a:rPr lang="en-CA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𝐺𝑎𝑠𝑜𝑙𝑖𝑛𝑒</m:t>
                              </m:r>
                            </m:e>
                            <m:sub>
                              <m:r>
                                <a:rPr lang="en-CA" sz="1200" i="1">
                                  <a:latin typeface="Cambria Math" panose="02040503050406030204" pitchFamily="18" charset="0"/>
                                </a:rPr>
                                <m:t>𝐻𝐻𝑉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𝐹𝑢𝑒𝑙</m:t>
                              </m:r>
                            </m:e>
                            <m:sub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𝐻𝐻𝑉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sz="1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8B80894-A2B2-42F9-A0D6-EAB6E36E87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299" y="4657113"/>
                <a:ext cx="2494337" cy="4741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F7FEBF-1CCA-4180-AD8D-12F66268C1A8}"/>
                  </a:ext>
                </a:extLst>
              </p:cNvPr>
              <p:cNvSpPr/>
              <p:nvPr/>
            </p:nvSpPr>
            <p:spPr>
              <a:xfrm>
                <a:off x="7849574" y="5297847"/>
                <a:ext cx="4327916" cy="474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12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CA" sz="1200" b="0" i="1" dirty="0" smtClean="0">
                              <a:latin typeface="Cambria Math" panose="02040503050406030204" pitchFamily="18" charset="0"/>
                            </a:rPr>
                            <m:t>𝐸𝑛𝑒𝑟𝑔𝑦</m:t>
                          </m:r>
                        </m:sub>
                      </m:sSub>
                      <m:r>
                        <a:rPr lang="en-CA" sz="12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CA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𝐷𝑖𝑒𝑠𝑒𝑙</m:t>
                              </m:r>
                            </m:e>
                            <m:sub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𝐻𝐻𝑉</m:t>
                              </m:r>
                            </m:sub>
                          </m:sSub>
                          <m:r>
                            <a:rPr lang="en-CA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𝐺𝑎𝑠𝑜𝑙𝑖𝑛𝑒</m:t>
                              </m:r>
                            </m:e>
                            <m:sub>
                              <m:r>
                                <a:rPr lang="en-CA" sz="1200" i="1">
                                  <a:latin typeface="Cambria Math" panose="02040503050406030204" pitchFamily="18" charset="0"/>
                                </a:rPr>
                                <m:t>𝐻𝐻𝑉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CA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𝐹𝑢𝑒𝑙</m:t>
                              </m:r>
                            </m:e>
                            <m:sub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𝐻𝐻𝑉</m:t>
                              </m:r>
                            </m:sub>
                          </m:sSub>
                          <m:r>
                            <a:rPr lang="en-CA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𝐸𝑙𝑒𝑐𝑡𝑟𝑖𝑐𝑖𝑡𝑦</m:t>
                              </m:r>
                            </m:e>
                            <m:sub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𝑐𝑜𝑛𝑠𝑢𝑚𝑒𝑑</m:t>
                              </m:r>
                            </m:sub>
                          </m:sSub>
                          <m:r>
                            <a:rPr lang="en-CA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𝑈𝑡𝑖𝑙𝑖𝑡𝑖𝑒𝑠</m:t>
                              </m:r>
                            </m:e>
                            <m:sub>
                              <m:r>
                                <a:rPr lang="en-CA" sz="1200" b="0" i="1" smtClean="0">
                                  <a:latin typeface="Cambria Math" panose="02040503050406030204" pitchFamily="18" charset="0"/>
                                </a:rPr>
                                <m:t>𝑐𝑜𝑛𝑠𝑢𝑚𝑒𝑑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CA" sz="12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F7FEBF-1CCA-4180-AD8D-12F66268C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574" y="5297847"/>
                <a:ext cx="4327916" cy="474489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327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Results: Cost of CO</a:t>
            </a:r>
            <a:r>
              <a:rPr lang="en-US" sz="4000" b="1" baseline="-25000" dirty="0"/>
              <a:t>2</a:t>
            </a:r>
            <a:r>
              <a:rPr lang="en-US" sz="4000" b="1" dirty="0"/>
              <a:t> Avoided (CCA)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886"/>
            <a:ext cx="12177490" cy="57830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A7C922-E08E-4002-BF6E-980C6CFDC8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19784"/>
              </p:ext>
            </p:extLst>
          </p:nvPr>
        </p:nvGraphicFramePr>
        <p:xfrm>
          <a:off x="4144109" y="2934195"/>
          <a:ext cx="7823200" cy="329288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154313">
                  <a:extLst>
                    <a:ext uri="{9D8B030D-6E8A-4147-A177-3AD203B41FA5}">
                      <a16:colId xmlns:a16="http://schemas.microsoft.com/office/drawing/2014/main" val="188436812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722987744"/>
                    </a:ext>
                  </a:extLst>
                </a:gridCol>
                <a:gridCol w="1481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6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68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PSG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PG-INGR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PG-ENGR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020526"/>
                  </a:ext>
                </a:extLst>
              </a:tr>
              <a:tr h="36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CCS-Enabled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C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C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C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48465006"/>
                  </a:ext>
                </a:extLst>
              </a:tr>
              <a:tr h="36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Capital Cost (M$)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1116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1382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1370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Annualized Capital Cost (M$/</a:t>
                      </a:r>
                      <a:r>
                        <a:rPr lang="en-CA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Cost (M$/</a:t>
                      </a:r>
                      <a:r>
                        <a:rPr lang="en-CA" sz="18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yr</a:t>
                      </a: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235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Product (MGJ/yr)</a:t>
                      </a:r>
                      <a:endParaRPr lang="en-C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26.4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43.3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38.5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Product Cost ($/GJ)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20.1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16.4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17.6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3245669"/>
                  </a:ext>
                </a:extLst>
              </a:tr>
              <a:tr h="36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GHG (kgCO</a:t>
                      </a:r>
                      <a:r>
                        <a:rPr lang="en-CA" sz="1800" baseline="-250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18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eq/GJ)</a:t>
                      </a:r>
                      <a:endParaRPr lang="en-CA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18.72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23.32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15.6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0195794"/>
                  </a:ext>
                </a:extLst>
              </a:tr>
              <a:tr h="365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CCA ($/tonneCO</a:t>
                      </a:r>
                      <a:r>
                        <a:rPr lang="en-CA" sz="1800" baseline="-25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eq)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459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193</a:t>
                      </a:r>
                      <a:endParaRPr lang="en-CA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98687E1-DEA0-4307-9CC8-60A88F631785}"/>
                  </a:ext>
                </a:extLst>
              </p:cNvPr>
              <p:cNvSpPr/>
              <p:nvPr/>
            </p:nvSpPr>
            <p:spPr>
              <a:xfrm>
                <a:off x="1205462" y="1362100"/>
                <a:ext cx="4060214" cy="7701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>
                          <a:latin typeface="Cambria Math" panose="02040503050406030204" pitchFamily="18" charset="0"/>
                        </a:rPr>
                        <m:t>𝐶𝐶𝐴</m:t>
                      </m:r>
                      <m:r>
                        <a:rPr lang="en-CA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𝑇𝑃𝐶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𝐶𝐶𝑆</m:t>
                                  </m:r>
                                  <m:r>
                                    <m:rPr>
                                      <m:lit/>
                                    </m:rPr>
                                    <a:rPr lang="en-CA" i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𝑝𝑙𝑎𝑛𝑡</m:t>
                                  </m:r>
                                </m:sub>
                              </m:sSub>
                              <m:r>
                                <a:rPr lang="en-CA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𝑇𝑃𝐶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𝑅𝑒𝑓𝑖𝑛𝑒𝑟𝑦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𝐺𝐻𝐺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𝑅𝑒𝑓𝑖𝑛𝑒𝑟𝑦</m:t>
                                  </m:r>
                                </m:sub>
                              </m:sSub>
                              <m:r>
                                <a:rPr lang="en-CA" i="0">
                                  <a:latin typeface="Cambria Math" panose="02040503050406030204" pitchFamily="18" charset="0"/>
                                </a:rPr>
                                <m:t>− </m:t>
                              </m:r>
                              <m:sSub>
                                <m:sSubPr>
                                  <m:ctrlPr>
                                    <a:rPr lang="en-CA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𝐺𝐻𝐺</m:t>
                                  </m:r>
                                </m:e>
                                <m:sub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𝐶𝐶𝑆</m:t>
                                  </m:r>
                                  <m:r>
                                    <m:rPr>
                                      <m:lit/>
                                    </m:rPr>
                                    <a:rPr lang="en-CA" i="0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CA" i="1">
                                      <a:latin typeface="Cambria Math" panose="02040503050406030204" pitchFamily="18" charset="0"/>
                                    </a:rPr>
                                    <m:t>𝑝𝑙𝑎𝑛𝑡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98687E1-DEA0-4307-9CC8-60A88F631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462" y="1362100"/>
                <a:ext cx="4060214" cy="7701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7C7153-32BA-4E6E-BC79-FD9DD00A9AD3}"/>
                  </a:ext>
                </a:extLst>
              </p:cNvPr>
              <p:cNvSpPr/>
              <p:nvPr/>
            </p:nvSpPr>
            <p:spPr>
              <a:xfrm>
                <a:off x="224691" y="3478666"/>
                <a:ext cx="253640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𝑇𝑃𝐶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𝑅𝑒𝑓𝑖𝑛𝑒𝑟𝑦</m:t>
                        </m:r>
                      </m:sub>
                    </m:sSub>
                  </m:oMath>
                </a14:m>
                <a:r>
                  <a:rPr lang="en-CA" dirty="0"/>
                  <a:t> = $14.72/GJ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17C7153-32BA-4E6E-BC79-FD9DD00A9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1" y="3478666"/>
                <a:ext cx="2536400" cy="391582"/>
              </a:xfrm>
              <a:prstGeom prst="rect">
                <a:avLst/>
              </a:prstGeom>
              <a:blipFill>
                <a:blip r:embed="rId3"/>
                <a:stretch>
                  <a:fillRect t="-7813" r="-1202" b="-203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8FE69B-80A0-4721-BBAA-EF3DE3854440}"/>
                  </a:ext>
                </a:extLst>
              </p:cNvPr>
              <p:cNvSpPr/>
              <p:nvPr/>
            </p:nvSpPr>
            <p:spPr>
              <a:xfrm>
                <a:off x="224691" y="4069953"/>
                <a:ext cx="3323410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𝐺𝐻𝐺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𝑅𝑒𝑓𝑖𝑛𝑒𝑟𝑦</m:t>
                        </m:r>
                      </m:sub>
                    </m:sSub>
                  </m:oMath>
                </a14:m>
                <a:r>
                  <a:rPr lang="en-CA" dirty="0"/>
                  <a:t> = 30.38 kgCO</a:t>
                </a:r>
                <a:r>
                  <a:rPr lang="en-CA" baseline="-25000" dirty="0"/>
                  <a:t>2</a:t>
                </a:r>
                <a:r>
                  <a:rPr lang="en-CA" dirty="0"/>
                  <a:t>eq/GJ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48FE69B-80A0-4721-BBAA-EF3DE38544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91" y="4069953"/>
                <a:ext cx="3323410" cy="391582"/>
              </a:xfrm>
              <a:prstGeom prst="rect">
                <a:avLst/>
              </a:prstGeom>
              <a:blipFill>
                <a:blip r:embed="rId4"/>
                <a:stretch>
                  <a:fillRect t="-7813" r="-917" b="-203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1C64E8A-F0B9-452A-AA3B-20A6427544D6}"/>
              </a:ext>
            </a:extLst>
          </p:cNvPr>
          <p:cNvSpPr txBox="1"/>
          <p:nvPr/>
        </p:nvSpPr>
        <p:spPr>
          <a:xfrm>
            <a:off x="-14510" y="6036632"/>
            <a:ext cx="2637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TPC = Total product cost</a:t>
            </a:r>
          </a:p>
          <a:p>
            <a:r>
              <a:rPr lang="en-CA" dirty="0"/>
              <a:t>GHG = Greenhouse gas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D0E03-3486-4DB5-8FE9-FBE04F282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3076" y="6359797"/>
            <a:ext cx="341923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12</a:t>
            </a:fld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97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Sensitivity Analysis: Natural Gas Price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886"/>
            <a:ext cx="12177490" cy="5783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2D752-6430-4229-9B7C-8B729A44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9631" y="6332352"/>
            <a:ext cx="349738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13</a:t>
            </a:fld>
            <a:endParaRPr lang="en-CA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972C6C0-656F-49FB-ABAC-11E6557E5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1247048"/>
              </p:ext>
            </p:extLst>
          </p:nvPr>
        </p:nvGraphicFramePr>
        <p:xfrm>
          <a:off x="2728685" y="1329644"/>
          <a:ext cx="8302171" cy="419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1D4C05-0998-4FF0-A34C-6A60E07E52AE}"/>
              </a:ext>
            </a:extLst>
          </p:cNvPr>
          <p:cNvCxnSpPr/>
          <p:nvPr/>
        </p:nvCxnSpPr>
        <p:spPr>
          <a:xfrm>
            <a:off x="3788228" y="1611085"/>
            <a:ext cx="0" cy="300445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9152131-9919-4A8E-B5F2-614046FDF052}"/>
              </a:ext>
            </a:extLst>
          </p:cNvPr>
          <p:cNvSpPr txBox="1"/>
          <p:nvPr/>
        </p:nvSpPr>
        <p:spPr>
          <a:xfrm>
            <a:off x="3396342" y="4588009"/>
            <a:ext cx="1727199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case Price</a:t>
            </a:r>
          </a:p>
        </p:txBody>
      </p:sp>
    </p:spTree>
    <p:extLst>
      <p:ext uri="{BB962C8B-B14F-4D97-AF65-F5344CB8AC3E}">
        <p14:creationId xmlns:p14="http://schemas.microsoft.com/office/powerpoint/2010/main" val="1376532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Conclusion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886"/>
            <a:ext cx="12177490" cy="5783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 </a:t>
            </a:r>
            <a:r>
              <a:rPr lang="en-US" sz="2400" dirty="0"/>
              <a:t>Different </a:t>
            </a:r>
            <a:r>
              <a:rPr lang="en-US" sz="2400" dirty="0" err="1"/>
              <a:t>petcoke</a:t>
            </a:r>
            <a:r>
              <a:rPr lang="en-US" sz="2400" dirty="0"/>
              <a:t> conversion strategies were evaluated in terms of economics and environmental impacts.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Performance metrics employed were: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 NPV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 MDSP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 Carbon, Fuel, and Energy Efficiencies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Overall, PG-INGR design showed to be a promising technology at current market condition.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Due to the ever-changing market conditions, a flexible PG-INGR configuration needs to be designed to ascertain its performance under uncertainty.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80A5-C1AA-4022-84BE-EB0647A3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369" y="6332352"/>
            <a:ext cx="381000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14</a:t>
            </a:fld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1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Acknowledgment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510" y="878642"/>
            <a:ext cx="12177490" cy="56690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Supervisor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Dr. Thomas A. Adams II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Research funding: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 </a:t>
            </a:r>
            <a:r>
              <a:rPr lang="en-US" dirty="0"/>
              <a:t>NSERC Discovery grant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80A5-C1AA-4022-84BE-EB0647A34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8369" y="6332352"/>
            <a:ext cx="381000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15</a:t>
            </a:fld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76E4BF-FF23-46D2-A7F0-31683C456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500" y="5064216"/>
            <a:ext cx="1853925" cy="7857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022FD-0C4B-479F-A7B1-DBB93D97A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87" y="1275838"/>
            <a:ext cx="5100829" cy="338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94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1061" y="1998423"/>
            <a:ext cx="106282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Thank You</a:t>
            </a:r>
          </a:p>
          <a:p>
            <a:pPr algn="ctr"/>
            <a:endParaRPr lang="en-US" sz="4400" dirty="0"/>
          </a:p>
          <a:p>
            <a:pPr algn="ctr"/>
            <a:r>
              <a:rPr lang="en-US" sz="3200" dirty="0"/>
              <a:t>Presentation slides available for download:</a:t>
            </a:r>
          </a:p>
          <a:p>
            <a:pPr algn="ctr"/>
            <a:endParaRPr lang="en-US" sz="4400" dirty="0"/>
          </a:p>
          <a:p>
            <a:pPr algn="ctr"/>
            <a:r>
              <a:rPr lang="en-CA" sz="4400" dirty="0"/>
              <a:t>http://PSEcommunity.org/LAPSE:2018.0618</a:t>
            </a:r>
            <a:endParaRPr lang="en-US" sz="4400" dirty="0"/>
          </a:p>
          <a:p>
            <a:pPr algn="ctr"/>
            <a:endParaRPr lang="en-US" sz="4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E25AAE-DB3E-4405-A708-FC26770B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4584" y="6332352"/>
            <a:ext cx="357554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16</a:t>
            </a:fld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77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" y="5825713"/>
            <a:ext cx="1828800" cy="857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12" y="1075783"/>
            <a:ext cx="120529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/>
              <a:t>EIA Monthly Energy Review January 2017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/>
              <a:t>BP Statistical Review of World Energy, June 2016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/>
              <a:t>Murthy, B.N., et al., </a:t>
            </a:r>
            <a:r>
              <a:rPr lang="en-US" sz="1400" i="1" dirty="0"/>
              <a:t>Petroleum coke gasification: A review.</a:t>
            </a:r>
            <a:r>
              <a:rPr lang="en-US" sz="1400" dirty="0"/>
              <a:t> The Canadian Journal of Chemical Engineering, 2014. </a:t>
            </a:r>
            <a:r>
              <a:rPr lang="en-US" sz="1400" b="1" dirty="0"/>
              <a:t>92</a:t>
            </a:r>
            <a:r>
              <a:rPr lang="en-US" sz="1400" dirty="0"/>
              <a:t>(3): p. 441-468.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/>
              <a:t>Jacobs Consultancy, </a:t>
            </a:r>
            <a:r>
              <a:rPr lang="en-US" sz="1400" i="1" dirty="0"/>
              <a:t>Executive Summary</a:t>
            </a:r>
            <a:r>
              <a:rPr lang="en-US" sz="1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1400" dirty="0"/>
              <a:t>Ghouse, J.H., D. </a:t>
            </a:r>
            <a:r>
              <a:rPr lang="en-CA" sz="1400" dirty="0" err="1"/>
              <a:t>Seepersad</a:t>
            </a:r>
            <a:r>
              <a:rPr lang="en-CA" sz="1400" dirty="0"/>
              <a:t>, and T.A. Adams, </a:t>
            </a:r>
            <a:r>
              <a:rPr lang="en-CA" sz="1400" i="1" dirty="0"/>
              <a:t>Modelling, simulation and design of an integrated radiant syngas cooler and steam methane reformer for use with coal gasification.</a:t>
            </a:r>
            <a:r>
              <a:rPr lang="en-CA" sz="1400" dirty="0"/>
              <a:t> Fuel Processing Technology, 2015. </a:t>
            </a:r>
            <a:r>
              <a:rPr lang="en-CA" sz="1400" b="1" dirty="0"/>
              <a:t>138</a:t>
            </a:r>
            <a:r>
              <a:rPr lang="en-CA" sz="1400" dirty="0"/>
              <a:t>: p. 378-389.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1400" dirty="0" err="1"/>
              <a:t>Saharei</a:t>
            </a:r>
            <a:r>
              <a:rPr lang="en-CA" sz="1400" dirty="0"/>
              <a:t>, 2016 Reduced Order Modeling &amp; Scale-up of an Entrained Flow Gasifier PhD Thesis.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 err="1"/>
              <a:t>Netzer</a:t>
            </a:r>
            <a:r>
              <a:rPr lang="en-US" sz="1400" dirty="0"/>
              <a:t>, D. and C. </a:t>
            </a:r>
            <a:r>
              <a:rPr lang="en-US" sz="1400" dirty="0" err="1"/>
              <a:t>Wallsgrove</a:t>
            </a:r>
            <a:r>
              <a:rPr lang="en-US" sz="1400" dirty="0"/>
              <a:t>, </a:t>
            </a:r>
            <a:r>
              <a:rPr lang="en-US" sz="1400" i="1" dirty="0"/>
              <a:t>PETCOKE &amp; METHANOL—1: Flow scheme envisions producing methanol for gasoline blending.</a:t>
            </a:r>
            <a:r>
              <a:rPr lang="en-US" sz="1400" dirty="0"/>
              <a:t> Oil and Gas Journal, 2011. </a:t>
            </a:r>
            <a:r>
              <a:rPr lang="en-US" sz="1400" b="1" dirty="0"/>
              <a:t>109</a:t>
            </a:r>
            <a:r>
              <a:rPr lang="en-US" sz="1400" dirty="0"/>
              <a:t>(13): p. 114.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/>
              <a:t>Green, D.W., </a:t>
            </a:r>
            <a:r>
              <a:rPr lang="en-US" sz="1400" i="1" dirty="0"/>
              <a:t>Perry’s chemical engineering handbook.</a:t>
            </a:r>
            <a:r>
              <a:rPr lang="en-US" sz="1400" dirty="0"/>
              <a:t> </a:t>
            </a:r>
            <a:r>
              <a:rPr lang="en-US" sz="1400" dirty="0" err="1"/>
              <a:t>McGrawHill</a:t>
            </a:r>
            <a:r>
              <a:rPr lang="en-US" sz="1400" dirty="0"/>
              <a:t> Professional </a:t>
            </a:r>
            <a:r>
              <a:rPr lang="en-US" sz="1400" dirty="0" err="1"/>
              <a:t>Publ</a:t>
            </a:r>
            <a:r>
              <a:rPr lang="en-US" sz="1400" dirty="0"/>
              <a:t>, 2007.</a:t>
            </a:r>
            <a:endParaRPr lang="en-CA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 err="1"/>
              <a:t>Boushehri</a:t>
            </a:r>
            <a:r>
              <a:rPr lang="en-US" sz="1400" dirty="0"/>
              <a:t>, A., et al., </a:t>
            </a:r>
            <a:r>
              <a:rPr lang="en-US" sz="1400" i="1" dirty="0"/>
              <a:t>Equilibrium and transport properties of eleven polyatomic gases at low density.</a:t>
            </a:r>
            <a:r>
              <a:rPr lang="en-US" sz="1400" dirty="0"/>
              <a:t> Journal of physical and chemical reference data, 1987. </a:t>
            </a:r>
            <a:r>
              <a:rPr lang="en-US" sz="1400" b="1" dirty="0"/>
              <a:t>16</a:t>
            </a:r>
            <a:r>
              <a:rPr lang="en-US" sz="1400" dirty="0"/>
              <a:t>(3): p. 445-466.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/>
              <a:t>Guevara, F., B. </a:t>
            </a:r>
            <a:r>
              <a:rPr lang="en-US" sz="1400" dirty="0" err="1"/>
              <a:t>McInteer</a:t>
            </a:r>
            <a:r>
              <a:rPr lang="en-US" sz="1400" dirty="0"/>
              <a:t>, and W. </a:t>
            </a:r>
            <a:r>
              <a:rPr lang="en-US" sz="1400" dirty="0" err="1"/>
              <a:t>Wageman</a:t>
            </a:r>
            <a:r>
              <a:rPr lang="en-US" sz="1400" dirty="0"/>
              <a:t>, </a:t>
            </a:r>
            <a:r>
              <a:rPr lang="en-US" sz="1400" i="1" dirty="0"/>
              <a:t>High‐Temperature Viscosity Ratios for Hydrogen, Helium, Argon, and Nitrogen.</a:t>
            </a:r>
            <a:r>
              <a:rPr lang="en-US" sz="1400" dirty="0"/>
              <a:t> The Physics of Fluids, 1969. </a:t>
            </a:r>
            <a:r>
              <a:rPr lang="en-US" sz="1400" b="1" dirty="0"/>
              <a:t>12</a:t>
            </a:r>
            <a:r>
              <a:rPr lang="en-US" sz="1400" dirty="0"/>
              <a:t>(12): p. 2493-2505.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 err="1"/>
              <a:t>Latto</a:t>
            </a:r>
            <a:r>
              <a:rPr lang="en-US" sz="1400" dirty="0"/>
              <a:t>, B., </a:t>
            </a:r>
            <a:r>
              <a:rPr lang="en-US" sz="1400" i="1" dirty="0"/>
              <a:t>Viscosity of steam at atmospheric pressure.</a:t>
            </a:r>
            <a:r>
              <a:rPr lang="en-US" sz="1400" dirty="0"/>
              <a:t> International Journal of Heat and Mass Transfer, 1965. </a:t>
            </a:r>
            <a:r>
              <a:rPr lang="en-US" sz="1400" b="1" dirty="0"/>
              <a:t>8</a:t>
            </a:r>
            <a:r>
              <a:rPr lang="en-US" sz="1400" dirty="0"/>
              <a:t>(5): p. 689-720.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400" dirty="0" err="1"/>
              <a:t>Vargaftik</a:t>
            </a:r>
            <a:r>
              <a:rPr lang="en-US" sz="1400" dirty="0"/>
              <a:t>, N.B., </a:t>
            </a:r>
            <a:r>
              <a:rPr lang="en-US" sz="1400" i="1" dirty="0"/>
              <a:t>Handbook of thermal conductivity of liquids and gases</a:t>
            </a:r>
            <a:r>
              <a:rPr lang="en-US" sz="1400" dirty="0"/>
              <a:t>. 1993: CRC press.</a:t>
            </a:r>
            <a:endParaRPr lang="en-CA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1400" dirty="0"/>
              <a:t>Uribe, F., E.A. Mason, and J. Kestin, </a:t>
            </a:r>
            <a:r>
              <a:rPr lang="en-CA" sz="1400" i="1" dirty="0"/>
              <a:t>Thermal conductivity of nine polyatomic gases at low density.</a:t>
            </a:r>
            <a:r>
              <a:rPr lang="en-CA" sz="1400" dirty="0"/>
              <a:t> Journal of physical and chemical reference data, 1990. </a:t>
            </a:r>
            <a:r>
              <a:rPr lang="en-CA" sz="1400" b="1" dirty="0"/>
              <a:t>19</a:t>
            </a:r>
            <a:r>
              <a:rPr lang="en-CA" sz="1400" dirty="0"/>
              <a:t>(5): p. 1123-1136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CA" sz="1400" dirty="0"/>
              <a:t>Chase, M.W., Jr., </a:t>
            </a:r>
            <a:r>
              <a:rPr lang="en-CA" sz="1400" i="1" dirty="0"/>
              <a:t>NIST-JANAF </a:t>
            </a:r>
            <a:r>
              <a:rPr lang="en-CA" sz="1400" i="1" dirty="0" err="1"/>
              <a:t>Themochemical</a:t>
            </a:r>
            <a:r>
              <a:rPr lang="en-CA" sz="1400" i="1" dirty="0"/>
              <a:t> Tables, Fourth Edition</a:t>
            </a:r>
            <a:r>
              <a:rPr lang="en-CA" sz="1400" dirty="0"/>
              <a:t>, </a:t>
            </a:r>
            <a:r>
              <a:rPr lang="en-CA" sz="1400" b="1" dirty="0"/>
              <a:t>J. Phys. Chem. Ref. Data, Monograph 9</a:t>
            </a:r>
            <a:r>
              <a:rPr lang="en-CA" sz="1400" dirty="0"/>
              <a:t>, 1998, 1-1951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1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CA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3E5D3-2236-4005-9DCC-E77DCC2D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7107" y="6422319"/>
            <a:ext cx="365369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17</a:t>
            </a:fld>
            <a:endParaRPr lang="en-CA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6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Heat Exchange Network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886"/>
            <a:ext cx="12177490" cy="5783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CA5E3-19FA-45C9-88A6-639293F51E6E}"/>
              </a:ext>
            </a:extLst>
          </p:cNvPr>
          <p:cNvSpPr txBox="1"/>
          <p:nvPr/>
        </p:nvSpPr>
        <p:spPr>
          <a:xfrm>
            <a:off x="14510" y="6320888"/>
            <a:ext cx="343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CC: Composite Curve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15849-9D8B-4201-9BD2-142E55B1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9046" y="6332352"/>
            <a:ext cx="224692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18</a:t>
            </a:fld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56A6A-5DD2-4B80-921B-ACE99DAEF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58" y="848729"/>
            <a:ext cx="10634663" cy="3478530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26CAB89-6893-46A1-AD20-AAAD44BB5A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29986" y="4585948"/>
          <a:ext cx="18288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Visio" r:id="rId4" imgW="1828747" imgH="1838276" progId="Visio.Drawing.15">
                  <p:embed/>
                </p:oleObj>
              </mc:Choice>
              <mc:Fallback>
                <p:oleObj name="Visio" r:id="rId4" imgW="1828747" imgH="1838276" progId="Visio.Drawing.15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26CAB89-6893-46A1-AD20-AAAD44BB5A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9986" y="4585948"/>
                        <a:ext cx="182880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C1486986-0D49-41F6-BF81-EBA0D93807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8772" y="4585948"/>
          <a:ext cx="22860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Visio" r:id="rId6" imgW="2286029" imgH="1867082" progId="Visio.Drawing.15">
                  <p:embed/>
                </p:oleObj>
              </mc:Choice>
              <mc:Fallback>
                <p:oleObj name="Visio" r:id="rId6" imgW="2286029" imgH="1867082" progId="Visio.Drawing.15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C1486986-0D49-41F6-BF81-EBA0D9380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8772" y="4585948"/>
                        <a:ext cx="2286000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EC382C4-25F0-47C9-9E7D-7DEA84D59C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80769" y="4378416"/>
          <a:ext cx="2565236" cy="2025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Visio" r:id="rId8" imgW="2895737" imgH="2285905" progId="Visio.Drawing.15">
                  <p:embed/>
                </p:oleObj>
              </mc:Choice>
              <mc:Fallback>
                <p:oleObj name="Visio" r:id="rId8" imgW="2895737" imgH="2285905" progId="Visio.Drawing.15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EC382C4-25F0-47C9-9E7D-7DEA84D59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80769" y="4378416"/>
                        <a:ext cx="2565236" cy="2025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86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4682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7245"/>
            <a:ext cx="12192000" cy="6080755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Petroleum coke (</a:t>
            </a:r>
            <a:r>
              <a:rPr lang="en-US" dirty="0" err="1"/>
              <a:t>petcoke</a:t>
            </a:r>
            <a:r>
              <a:rPr lang="en-US" dirty="0"/>
              <a:t>):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/>
              <a:t>Refinery undesired solid waste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/>
              <a:t>Up to 40% of heavy oil feed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High </a:t>
            </a:r>
            <a:r>
              <a:rPr lang="en-US" dirty="0" err="1"/>
              <a:t>petcoke</a:t>
            </a:r>
            <a:r>
              <a:rPr lang="en-US" dirty="0"/>
              <a:t> deposits in Canada: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/>
              <a:t>Jacob Consults: 100 million </a:t>
            </a:r>
            <a:r>
              <a:rPr lang="en-US" dirty="0" err="1"/>
              <a:t>tonnes</a:t>
            </a:r>
            <a:r>
              <a:rPr lang="en-US" dirty="0"/>
              <a:t> (2016)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US" sz="2400" dirty="0"/>
              <a:t>Storage limitations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/>
              <a:t>Petcoke</a:t>
            </a:r>
            <a:r>
              <a:rPr lang="en-US" sz="3200" dirty="0"/>
              <a:t> disposal: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/>
              <a:t>Indiscriminate stockpiling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dirty="0"/>
              <a:t>Environmental concerns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" y="5825713"/>
            <a:ext cx="1828800" cy="8572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35039" y="5293465"/>
            <a:ext cx="51424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https://stockbrokernews24.com/6007/global-petroleum-coke-petcoke-market-2018-shell-valero-energy-asbury-carbons-reliance-aluminium-bahrain/</a:t>
            </a:r>
          </a:p>
        </p:txBody>
      </p:sp>
      <p:pic>
        <p:nvPicPr>
          <p:cNvPr id="11" name="Picture 10" descr="A picture containing sky, outdoor, mountain, transport&#10;&#10;Description generated with very high confidence">
            <a:extLst>
              <a:ext uri="{FF2B5EF4-FFF2-40B4-BE49-F238E27FC236}">
                <a16:creationId xmlns:a16="http://schemas.microsoft.com/office/drawing/2014/main" id="{7863827D-308B-4CD2-8398-BBC877EAD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459" y="2107126"/>
            <a:ext cx="4762500" cy="31718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420F0-37B6-4BCD-AB4E-7A663D5B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38771" y="6377007"/>
            <a:ext cx="240323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2</a:t>
            </a:fld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463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Motivation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" y="5825713"/>
            <a:ext cx="1828800" cy="857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7943"/>
            <a:ext cx="12177490" cy="57250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Petcoke</a:t>
            </a:r>
            <a:r>
              <a:rPr lang="en-US" dirty="0"/>
              <a:t> as free fuel source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Instead of stockpiled, clean utilization of petroleum coke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Gasification to liquid fuels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Reduction in fossil fuel usage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Displaces some fossil derived fuels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Potential reduced environmental impacts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CCS technology + fossil fuel displacement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26AE64-2C14-4E9E-B44C-F3B9CEEE1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28" y="2890402"/>
            <a:ext cx="3851153" cy="31450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2F4232-6CB1-4D96-B1F2-9EF44B5B7852}"/>
              </a:ext>
            </a:extLst>
          </p:cNvPr>
          <p:cNvSpPr txBox="1"/>
          <p:nvPr/>
        </p:nvSpPr>
        <p:spPr>
          <a:xfrm>
            <a:off x="8293882" y="6035438"/>
            <a:ext cx="2786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OilChange</a:t>
            </a:r>
            <a:r>
              <a:rPr lang="en-US" sz="1400" b="1" dirty="0"/>
              <a:t> International 2013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B4600-3FCA-481F-A126-0618C51B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3108" y="6408984"/>
            <a:ext cx="273807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3</a:t>
            </a:fld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219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PSG (</a:t>
            </a:r>
            <a:r>
              <a:rPr lang="en-US" sz="4000" b="1" dirty="0" err="1"/>
              <a:t>Petcoke</a:t>
            </a:r>
            <a:r>
              <a:rPr lang="en-US" sz="4000" b="1" dirty="0"/>
              <a:t> Only Design)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886"/>
            <a:ext cx="12177490" cy="5783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6EEA7F-C6A6-404B-9B01-8A14404740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91" y="1071672"/>
            <a:ext cx="10039218" cy="47146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E12CC1-D164-48E9-B480-C20D6D73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1762" y="6408984"/>
            <a:ext cx="238191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4</a:t>
            </a:fld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3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PG-ENGR (</a:t>
            </a:r>
            <a:r>
              <a:rPr lang="en-US" sz="4000" b="1" dirty="0" err="1"/>
              <a:t>Petcoke</a:t>
            </a:r>
            <a:r>
              <a:rPr lang="en-US" sz="4000" b="1" dirty="0"/>
              <a:t> + External NG Reformer)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886"/>
            <a:ext cx="12177490" cy="5783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72ED43-98F9-4D3D-B4C6-5632D8095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2" y="970782"/>
            <a:ext cx="10696076" cy="5634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4FEAD-F800-4938-B443-2BF0C7E3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7758" y="6408984"/>
            <a:ext cx="300688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5</a:t>
            </a:fld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PG-INGR (</a:t>
            </a:r>
            <a:r>
              <a:rPr lang="en-US" sz="4000" b="1" dirty="0" err="1"/>
              <a:t>Petcoke</a:t>
            </a:r>
            <a:r>
              <a:rPr lang="en-US" sz="4000" b="1" dirty="0"/>
              <a:t> + Internal Reformer)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886"/>
            <a:ext cx="12177490" cy="5783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043F7F-ACF8-42F5-856C-6AB98F328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03" y="963373"/>
            <a:ext cx="6952736" cy="5380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003D0B-7225-415A-A393-E6F34C22A1AB}"/>
              </a:ext>
            </a:extLst>
          </p:cNvPr>
          <p:cNvSpPr txBox="1"/>
          <p:nvPr/>
        </p:nvSpPr>
        <p:spPr>
          <a:xfrm>
            <a:off x="-78083" y="6492534"/>
            <a:ext cx="126086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err="1"/>
              <a:t>Ghouse</a:t>
            </a:r>
            <a:r>
              <a:rPr lang="en-CA" sz="1000" dirty="0"/>
              <a:t>, J.H., D. </a:t>
            </a:r>
            <a:r>
              <a:rPr lang="en-CA" sz="1000" dirty="0" err="1"/>
              <a:t>Seepersad</a:t>
            </a:r>
            <a:r>
              <a:rPr lang="en-CA" sz="1000" dirty="0"/>
              <a:t>, and T.A. Adams, </a:t>
            </a:r>
            <a:r>
              <a:rPr lang="en-CA" sz="1000" i="1" dirty="0"/>
              <a:t>Modelling, simulation and design of an integrated radiant syngas cooler and steam methane reformer for use with coal gasification.</a:t>
            </a:r>
            <a:r>
              <a:rPr lang="en-CA" sz="1000" dirty="0"/>
              <a:t> Fuel Processing Technology, 2015. </a:t>
            </a:r>
            <a:r>
              <a:rPr lang="en-CA" sz="1000" b="1" dirty="0"/>
              <a:t>138</a:t>
            </a:r>
            <a:r>
              <a:rPr lang="en-CA" sz="1000" dirty="0"/>
              <a:t>: p. 378-389</a:t>
            </a:r>
            <a:endParaRPr lang="en-US" sz="8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A00F2-785B-455C-A236-4D9A04E1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1231" y="6317838"/>
            <a:ext cx="255954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6</a:t>
            </a:fld>
            <a:endParaRPr lang="en-CA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71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PG-INGR (</a:t>
            </a:r>
            <a:r>
              <a:rPr lang="en-US" sz="4000" b="1" dirty="0" err="1"/>
              <a:t>Petcoke</a:t>
            </a:r>
            <a:r>
              <a:rPr lang="en-US" sz="4000" b="1" dirty="0"/>
              <a:t> + Internal Reformer)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886"/>
            <a:ext cx="12177490" cy="5783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F4C0C1-8384-44C1-AD48-F54F67680E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1" y="1224067"/>
            <a:ext cx="11667928" cy="502658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489C8-4FB6-4473-978E-976ACD56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58569" y="6351430"/>
            <a:ext cx="232508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7</a:t>
            </a:fld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53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Heat Exchange Network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886"/>
            <a:ext cx="12177490" cy="57830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0CA5E3-19FA-45C9-88A6-639293F51E6E}"/>
              </a:ext>
            </a:extLst>
          </p:cNvPr>
          <p:cNvSpPr txBox="1"/>
          <p:nvPr/>
        </p:nvSpPr>
        <p:spPr>
          <a:xfrm>
            <a:off x="9477825" y="6365504"/>
            <a:ext cx="343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CC: Composite Curve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15849-9D8B-4201-9BD2-142E55B1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09046" y="6332352"/>
            <a:ext cx="224692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8</a:t>
            </a:fld>
            <a:endParaRPr lang="en-CA" b="1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56A6A-5DD2-4B80-921B-ACE99DAEF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58" y="1559929"/>
            <a:ext cx="10634663" cy="347853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5AE3A3-F4D7-4415-BEA6-100DF5223A50}"/>
              </a:ext>
            </a:extLst>
          </p:cNvPr>
          <p:cNvSpPr txBox="1"/>
          <p:nvPr/>
        </p:nvSpPr>
        <p:spPr>
          <a:xfrm>
            <a:off x="-14511" y="5820052"/>
            <a:ext cx="327454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500" b="1" dirty="0"/>
              <a:t>PSG</a:t>
            </a:r>
            <a:r>
              <a:rPr lang="en-CA" sz="1500" dirty="0"/>
              <a:t>: </a:t>
            </a:r>
            <a:r>
              <a:rPr lang="en-CA" sz="1500" dirty="0" err="1"/>
              <a:t>Petcoke</a:t>
            </a:r>
            <a:r>
              <a:rPr lang="en-CA" sz="1500" dirty="0"/>
              <a:t> only</a:t>
            </a:r>
          </a:p>
          <a:p>
            <a:r>
              <a:rPr lang="en-CA" sz="1500" b="1" dirty="0"/>
              <a:t>PG-INGR</a:t>
            </a:r>
            <a:r>
              <a:rPr lang="en-CA" sz="1500" dirty="0"/>
              <a:t>: </a:t>
            </a:r>
            <a:r>
              <a:rPr lang="en-CA" sz="1500" dirty="0" err="1"/>
              <a:t>Petcoke</a:t>
            </a:r>
            <a:r>
              <a:rPr lang="en-CA" sz="1500" dirty="0"/>
              <a:t> + internal reformer</a:t>
            </a:r>
          </a:p>
          <a:p>
            <a:r>
              <a:rPr lang="en-CA" sz="1500" b="1" dirty="0"/>
              <a:t>PG-ENGR</a:t>
            </a:r>
            <a:r>
              <a:rPr lang="en-CA" sz="1500" dirty="0"/>
              <a:t>: </a:t>
            </a:r>
            <a:r>
              <a:rPr lang="en-CA" sz="1500" dirty="0" err="1"/>
              <a:t>Petcoke</a:t>
            </a:r>
            <a:r>
              <a:rPr lang="en-CA" sz="1500" dirty="0"/>
              <a:t> + External reformer</a:t>
            </a:r>
          </a:p>
        </p:txBody>
      </p:sp>
    </p:spTree>
    <p:extLst>
      <p:ext uri="{BB962C8B-B14F-4D97-AF65-F5344CB8AC3E}">
        <p14:creationId xmlns:p14="http://schemas.microsoft.com/office/powerpoint/2010/main" val="170839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" y="31508"/>
            <a:ext cx="12192000" cy="65314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Economic Assumptions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622696"/>
            <a:ext cx="12192000" cy="1545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4510" y="6697477"/>
            <a:ext cx="12192000" cy="15326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>
                <a:solidFill>
                  <a:schemeClr val="tx1"/>
                </a:solidFill>
              </a:rPr>
              <a:t>Dr. Adams Group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" y="5825713"/>
            <a:ext cx="1828800" cy="857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9886"/>
            <a:ext cx="12177490" cy="57830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Discounted cash flow rate of return (DCFROR)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Capacity factor: 85%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Carbon Emission Tax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$50/tonneCO</a:t>
            </a:r>
            <a:r>
              <a:rPr lang="en-US" baseline="-25000" dirty="0"/>
              <a:t>2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812433"/>
              </p:ext>
            </p:extLst>
          </p:nvPr>
        </p:nvGraphicFramePr>
        <p:xfrm>
          <a:off x="4110855" y="2380816"/>
          <a:ext cx="4357891" cy="400136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36147">
                  <a:extLst>
                    <a:ext uri="{9D8B030D-6E8A-4147-A177-3AD203B41FA5}">
                      <a16:colId xmlns:a16="http://schemas.microsoft.com/office/drawing/2014/main" val="1884368129"/>
                    </a:ext>
                  </a:extLst>
                </a:gridCol>
                <a:gridCol w="1421744">
                  <a:extLst>
                    <a:ext uri="{9D8B030D-6E8A-4147-A177-3AD203B41FA5}">
                      <a16:colId xmlns:a16="http://schemas.microsoft.com/office/drawing/2014/main" val="2722987744"/>
                    </a:ext>
                  </a:extLst>
                </a:gridCol>
              </a:tblGrid>
              <a:tr h="6360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Investment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Parameters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Approach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020526"/>
                  </a:ext>
                </a:extLst>
              </a:tr>
              <a:tr h="4913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Plant life (</a:t>
                      </a:r>
                      <a:r>
                        <a:rPr lang="en-CA" sz="1800" dirty="0" err="1">
                          <a:effectLst/>
                        </a:rPr>
                        <a:t>yrs</a:t>
                      </a:r>
                      <a:r>
                        <a:rPr lang="en-CA" sz="1800" dirty="0">
                          <a:effectLst/>
                        </a:rPr>
                        <a:t>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48465006"/>
                  </a:ext>
                </a:extLst>
              </a:tr>
              <a:tr h="4913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Construction Period (</a:t>
                      </a:r>
                      <a:r>
                        <a:rPr lang="en-CA" sz="1800" dirty="0" err="1">
                          <a:effectLst/>
                        </a:rPr>
                        <a:t>yrs</a:t>
                      </a:r>
                      <a:r>
                        <a:rPr lang="en-CA" sz="1800" dirty="0">
                          <a:effectLst/>
                        </a:rPr>
                        <a:t>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355">
                <a:tc>
                  <a:txBody>
                    <a:bodyPr/>
                    <a:lstStyle/>
                    <a:p>
                      <a:r>
                        <a:rPr lang="en-CA" sz="1800" dirty="0">
                          <a:effectLst/>
                        </a:rPr>
                        <a:t>Debit/Equity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80/20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245669"/>
                  </a:ext>
                </a:extLst>
              </a:tr>
              <a:tr h="4913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Tax Rate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40%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195794"/>
                  </a:ext>
                </a:extLst>
              </a:tr>
              <a:tr h="4913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Internal Rate of Return (IRR)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12%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365324"/>
                  </a:ext>
                </a:extLst>
              </a:tr>
              <a:tr h="4913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Depreciation Method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MACRS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534468"/>
                  </a:ext>
                </a:extLst>
              </a:tr>
              <a:tr h="4913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Operating</a:t>
                      </a:r>
                      <a:r>
                        <a:rPr lang="en-CA" sz="1800" baseline="0" dirty="0">
                          <a:effectLst/>
                        </a:rPr>
                        <a:t> hours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</a:rPr>
                        <a:t>8000</a:t>
                      </a:r>
                      <a:endParaRPr lang="en-CA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7B9C0-9BD3-4382-AA32-D092EDF97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38706" y="6353929"/>
            <a:ext cx="271585" cy="365125"/>
          </a:xfrm>
        </p:spPr>
        <p:txBody>
          <a:bodyPr/>
          <a:lstStyle/>
          <a:p>
            <a:fld id="{976E7ED0-B2D8-4DB1-83FF-77E549732771}" type="slidenum">
              <a:rPr lang="en-CA" b="1" smtClean="0">
                <a:solidFill>
                  <a:schemeClr val="tx1"/>
                </a:solidFill>
              </a:rPr>
              <a:t>9</a:t>
            </a:fld>
            <a:endParaRPr lang="en-C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11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60795</TotalTime>
  <Words>1078</Words>
  <Application>Microsoft Office PowerPoint</Application>
  <PresentationFormat>Widescreen</PresentationFormat>
  <Paragraphs>228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Microsoft Visio Drawing</vt:lpstr>
      <vt:lpstr>PowerPoint Presentation</vt:lpstr>
      <vt:lpstr>Background</vt:lpstr>
      <vt:lpstr>Motivation</vt:lpstr>
      <vt:lpstr>PSG (Petcoke Only Design)</vt:lpstr>
      <vt:lpstr>PG-ENGR (Petcoke + External NG Reformer)</vt:lpstr>
      <vt:lpstr>PG-INGR (Petcoke + Internal Reformer)</vt:lpstr>
      <vt:lpstr>PG-INGR (Petcoke + Internal Reformer)</vt:lpstr>
      <vt:lpstr>Heat Exchange Network Design</vt:lpstr>
      <vt:lpstr>Economic Assumptions</vt:lpstr>
      <vt:lpstr>Results: Designs</vt:lpstr>
      <vt:lpstr>Results: Emissions &amp; Efficiencies</vt:lpstr>
      <vt:lpstr>Results: Cost of CO2 Avoided (CCA)</vt:lpstr>
      <vt:lpstr>Sensitivity Analysis: Natural Gas Price</vt:lpstr>
      <vt:lpstr>Conclusion</vt:lpstr>
      <vt:lpstr>Acknowledgment</vt:lpstr>
      <vt:lpstr>PowerPoint Presentation</vt:lpstr>
      <vt:lpstr>References</vt:lpstr>
      <vt:lpstr>Heat Exchange Network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Ikenna</dc:creator>
  <cp:lastModifiedBy>MACC</cp:lastModifiedBy>
  <cp:revision>490</cp:revision>
  <dcterms:created xsi:type="dcterms:W3CDTF">2017-03-18T20:50:05Z</dcterms:created>
  <dcterms:modified xsi:type="dcterms:W3CDTF">2018-10-30T13:11:26Z</dcterms:modified>
</cp:coreProperties>
</file>