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7" r:id="rId2"/>
    <p:sldId id="310" r:id="rId3"/>
    <p:sldId id="318" r:id="rId4"/>
    <p:sldId id="304" r:id="rId5"/>
    <p:sldId id="312" r:id="rId6"/>
    <p:sldId id="321" r:id="rId7"/>
    <p:sldId id="307" r:id="rId8"/>
    <p:sldId id="319" r:id="rId9"/>
    <p:sldId id="313" r:id="rId10"/>
    <p:sldId id="322" r:id="rId11"/>
    <p:sldId id="324" r:id="rId12"/>
    <p:sldId id="325" r:id="rId13"/>
    <p:sldId id="323" r:id="rId14"/>
    <p:sldId id="315" r:id="rId15"/>
    <p:sldId id="280" r:id="rId16"/>
    <p:sldId id="31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11C2A-6D94-4972-B0C0-9E5D13E9977E}" type="datetimeFigureOut">
              <a:rPr lang="en-CA" smtClean="0"/>
              <a:t>2018-10-29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9B92-E25A-46E0-AAAD-62A3993575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96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9B92-E25A-46E0-AAAD-62A39935758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90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09B92-E25A-46E0-AAAD-62A39935758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30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7BDC87-159B-46AF-9D92-9CD476EA2990}" type="datetime1">
              <a:rPr lang="en-US" smtClean="0"/>
              <a:t>10/29/2018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C738-318B-4FC4-91C8-61628CD0FCF0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B68-9AA8-4E9C-B9BF-3834B768279B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1BE9-0FC7-4F52-89FE-E01D634126F6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CB51-93E0-462F-B791-C03F4CA7585B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7CC4-225F-4DE3-8324-0D67E0E1AEB5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ACDE51-ACD2-47A0-B998-0DF225AC0B74}" type="datetime1">
              <a:rPr lang="en-US" smtClean="0"/>
              <a:t>10/29/2018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355569C-FF33-4C74-A1D3-95546FA2611F}" type="datetime1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E57C-5BF1-4F7F-B26C-EABD35ECE79E}" type="datetime1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332F-6C11-4D7D-9D3D-E487BC674262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DB3F-5153-43C8-B75B-208520B70F50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9E5AE82-6768-4F54-8B45-CFA0F31394E7}" type="datetime1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8382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latin typeface="Calibri" panose="020F0502020204030204" pitchFamily="34" charset="0"/>
              </a:rPr>
              <a:t>Techno-economic System Analysis for SOFC/GT Hybrid System Accounting for Degradation Effects</a:t>
            </a:r>
          </a:p>
          <a:p>
            <a:pPr algn="ctr"/>
            <a:endParaRPr lang="en-CA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AIChE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October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 30, 2018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4191000"/>
            <a:ext cx="37338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dirty="0" err="1">
                <a:latin typeface="Calibri" panose="020F0502020204030204" pitchFamily="34" charset="0"/>
              </a:rPr>
              <a:t>Haoxiang</a:t>
            </a:r>
            <a:r>
              <a:rPr lang="en-CA" dirty="0">
                <a:latin typeface="Calibri" panose="020F0502020204030204" pitchFamily="34" charset="0"/>
              </a:rPr>
              <a:t> (Hundey) Lai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Calibri" panose="020F0502020204030204" pitchFamily="34" charset="0"/>
              </a:rPr>
              <a:t>Supervisor: Dr. Thomas A. Adams II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Calibri" panose="020F0502020204030204" pitchFamily="34" charset="0"/>
              </a:rPr>
              <a:t>Department of Chemical </a:t>
            </a:r>
            <a:r>
              <a:rPr lang="en-CA" dirty="0" err="1">
                <a:latin typeface="Calibri" panose="020F0502020204030204" pitchFamily="34" charset="0"/>
              </a:rPr>
              <a:t>Enigneering</a:t>
            </a:r>
            <a:endParaRPr lang="en-CA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CA" dirty="0">
                <a:latin typeface="Calibri" panose="020F0502020204030204" pitchFamily="34" charset="0"/>
              </a:rPr>
              <a:t>McMaster University</a:t>
            </a:r>
          </a:p>
        </p:txBody>
      </p:sp>
    </p:spTree>
    <p:extLst>
      <p:ext uri="{BB962C8B-B14F-4D97-AF65-F5344CB8AC3E}">
        <p14:creationId xmlns:p14="http://schemas.microsoft.com/office/powerpoint/2010/main" val="16490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Preliminary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578C1B-D387-4701-8F79-16EF37F67FAF}"/>
              </a:ext>
            </a:extLst>
          </p:cNvPr>
          <p:cNvSpPr txBox="1"/>
          <p:nvPr/>
        </p:nvSpPr>
        <p:spPr>
          <a:xfrm>
            <a:off x="381000" y="1295400"/>
            <a:ext cx="27896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SOFC Standalone Plant – Overall degradation model and balance-of-plant Aspen model (steam bottoming cycle)</a:t>
            </a:r>
          </a:p>
          <a:p>
            <a:pPr>
              <a:lnSpc>
                <a:spcPct val="150000"/>
              </a:lnSpc>
            </a:pPr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Replace the fuel cell in the plant every 28 weeks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5D6D56-324F-4A3C-B286-C025C8AD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895" y="908432"/>
            <a:ext cx="6052105" cy="2983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8950AF-91CD-4676-8A0C-A1069DA59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1" y="3802963"/>
            <a:ext cx="6324599" cy="29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Preliminary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578C1B-D387-4701-8F79-16EF37F67FAF}"/>
              </a:ext>
            </a:extLst>
          </p:cNvPr>
          <p:cNvSpPr txBox="1"/>
          <p:nvPr/>
        </p:nvSpPr>
        <p:spPr>
          <a:xfrm>
            <a:off x="381000" y="1055009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SOFC/GT Hybrid Plant – Overall degradation model</a:t>
            </a:r>
          </a:p>
          <a:p>
            <a:r>
              <a:rPr lang="en-CA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Fuel cell lifetime: </a:t>
            </a:r>
            <a:r>
              <a:rPr lang="en-CA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CA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1.5 x 10</a:t>
            </a:r>
            <a:r>
              <a:rPr lang="en-CA" altLang="zh-CN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CA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hours = </a:t>
            </a:r>
            <a:r>
              <a:rPr lang="en-CA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CA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905 weeks = </a:t>
            </a:r>
            <a:r>
              <a:rPr lang="en-CA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CA" altLang="zh-CN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17 years</a:t>
            </a:r>
          </a:p>
          <a:p>
            <a:r>
              <a:rPr lang="en-CA" altLang="zh-CN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Constant voltage and net power</a:t>
            </a:r>
            <a:endParaRPr lang="en-CA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6F1B61-8C8C-48F2-997B-0ADD47A6B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" y="2098878"/>
            <a:ext cx="4742681" cy="3452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49B07E-7FB8-492D-A23B-713850645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471" y="2098878"/>
            <a:ext cx="4384529" cy="3377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8673" y="58293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</a:rPr>
              <a:t>We need to develop a good temperature controller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Preliminary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9E9786-8006-4BA3-B3B6-A2772A1FF8F1}"/>
              </a:ext>
            </a:extLst>
          </p:cNvPr>
          <p:cNvSpPr txBox="1"/>
          <p:nvPr/>
        </p:nvSpPr>
        <p:spPr>
          <a:xfrm>
            <a:off x="381000" y="105500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SOFC/GT Hybrid Plant – Overall degradation model and balance-of-plant Aspen model (gas turbine) </a:t>
            </a:r>
          </a:p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Assumed linear turbine efficiency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respect to gas 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6158DE-25BC-4343-A7FF-562754444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94" y="1639784"/>
            <a:ext cx="7815406" cy="43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Preliminary Results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40585"/>
              </p:ext>
            </p:extLst>
          </p:nvPr>
        </p:nvGraphicFramePr>
        <p:xfrm>
          <a:off x="304800" y="1676400"/>
          <a:ext cx="8382000" cy="35857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97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8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1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4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40325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Coal Power Plant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SOFC Standalone Plant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SOFC/GT Hybrid Plant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Fuel</a:t>
                      </a:r>
                      <a:r>
                        <a:rPr lang="en-US" altLang="zh-CN" sz="1600" baseline="0" dirty="0">
                          <a:latin typeface="Calibri" panose="020F0502020204030204" pitchFamily="34" charset="0"/>
                        </a:rPr>
                        <a:t> Cells required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32 stacks 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(2.02 million</a:t>
                      </a:r>
                      <a:r>
                        <a:rPr lang="en-US" altLang="zh-CN" sz="1600" baseline="0" dirty="0">
                          <a:latin typeface="Calibri" panose="020F0502020204030204" pitchFamily="34" charset="0"/>
                        </a:rPr>
                        <a:t> cells/stack</a:t>
                      </a:r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)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1 stack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(2.45 million</a:t>
                      </a:r>
                      <a:r>
                        <a:rPr lang="en-US" altLang="zh-CN" sz="1600" baseline="0" dirty="0">
                          <a:latin typeface="Calibri" panose="020F0502020204030204" pitchFamily="34" charset="0"/>
                        </a:rPr>
                        <a:t> cells/stack)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5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Turbine required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250 MW Steam</a:t>
                      </a:r>
                      <a:r>
                        <a:rPr lang="en-US" altLang="zh-CN" sz="1600" baseline="0" dirty="0">
                          <a:latin typeface="Calibri" panose="020F0502020204030204" pitchFamily="34" charset="0"/>
                        </a:rPr>
                        <a:t> turbine</a:t>
                      </a:r>
                    </a:p>
                    <a:p>
                      <a:pPr algn="ctr"/>
                      <a:r>
                        <a:rPr lang="en-US" altLang="zh-CN" sz="1600" baseline="0" dirty="0">
                          <a:latin typeface="Calibri" panose="020F0502020204030204" pitchFamily="34" charset="0"/>
                        </a:rPr>
                        <a:t>(HP/IP/LP </a:t>
                      </a:r>
                      <a:r>
                        <a:rPr lang="en-US" altLang="zh-CN" sz="1600" baseline="0" dirty="0" smtClean="0">
                          <a:latin typeface="Calibri" panose="020F0502020204030204" pitchFamily="34" charset="0"/>
                        </a:rPr>
                        <a:t>stages)*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2 Gas turbines 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(250</a:t>
                      </a:r>
                      <a:r>
                        <a:rPr lang="en-US" altLang="zh-CN" sz="1600" baseline="0" dirty="0">
                          <a:latin typeface="Calibri" panose="020F0502020204030204" pitchFamily="34" charset="0"/>
                        </a:rPr>
                        <a:t> MW each</a:t>
                      </a:r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)*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Plant</a:t>
                      </a:r>
                      <a:r>
                        <a:rPr lang="en-US" altLang="zh-CN" sz="1600" baseline="0" dirty="0">
                          <a:latin typeface="Calibri" panose="020F0502020204030204" pitchFamily="34" charset="0"/>
                        </a:rPr>
                        <a:t> Efficiency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33%*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altLang="zh-CN" sz="1600" dirty="0">
                          <a:latin typeface="Calibri" panose="020F0502020204030204" pitchFamily="34" charset="0"/>
                        </a:rPr>
                        <a:t>46% 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38.7%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5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en-US" altLang="zh-CN" sz="1600" baseline="-25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zh-CN" sz="1600" baseline="0" dirty="0">
                          <a:latin typeface="Calibri" panose="020F0502020204030204" pitchFamily="34" charset="0"/>
                        </a:rPr>
                        <a:t> emission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CA" altLang="zh-CN" sz="1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1 kg/kWh*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altLang="zh-CN" sz="1600" dirty="0">
                          <a:latin typeface="Calibri" panose="020F0502020204030204" pitchFamily="34" charset="0"/>
                        </a:rPr>
                        <a:t>0.45 kg/kWh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Calibri" panose="020F0502020204030204" pitchFamily="34" charset="0"/>
                        </a:rPr>
                        <a:t>0.53 kg/kWh</a:t>
                      </a:r>
                      <a:endParaRPr lang="zh-CN" alt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143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</a:rPr>
              <a:t>Estimation considering a 17-year-period (the lifetime of the Hybrid plant)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046" y="6350169"/>
            <a:ext cx="6211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b="1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Siemens, https://www.siemens.com/global/en/home/products/energy/power-generation</a:t>
            </a:r>
          </a:p>
          <a:p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EIA, https://www.eia.gov/electricity/annual/html/epa_08_01.html, https://www.eia.gov/electricity/data/emissions/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6286503" y="4457699"/>
            <a:ext cx="381000" cy="21336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5715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</a:rPr>
              <a:t>can be optimized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14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Next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836" y="1145551"/>
            <a:ext cx="7506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Modify </a:t>
            </a: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integrate the SOFC localized degradation model to the model simulation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Include turbine map in the model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Detailed economic analysis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CA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Parametric study for Case ii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Keep constant fuel utilization or allow it to drop</a:t>
            </a:r>
            <a:endParaRPr lang="en-CA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Decrease initial current density and increase the SOFC stack size</a:t>
            </a:r>
            <a:endParaRPr lang="en-CA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Increase the cathode inlet temperature</a:t>
            </a:r>
            <a:endParaRPr lang="en-CA" sz="1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Design turbine sizes according to different initial conditions or fix turbine sizes for any initial </a:t>
            </a:r>
            <a:r>
              <a:rPr lang="en-CA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36348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15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375" y="421085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Acknowledgements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25709"/>
            <a:ext cx="2124443" cy="1070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410914"/>
            <a:ext cx="1529437" cy="1529437"/>
          </a:xfrm>
          <a:prstGeom prst="rect">
            <a:avLst/>
          </a:prstGeom>
        </p:spPr>
      </p:pic>
      <p:pic>
        <p:nvPicPr>
          <p:cNvPr id="2052" name="Picture 4" descr="Image result for nserc pgs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1728703" cy="11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011" y="1271441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zh-CN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Presented a trade-off between the standalone SOFC plant and SOFC/GT hybrid plant by using preliminary simulation results (overall degradation model)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Standalone SOFC plant: higher efficiency, lower CO</a:t>
            </a:r>
            <a:r>
              <a:rPr lang="en-CA" altLang="zh-CN" sz="1600" baseline="-25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CA" altLang="zh-CN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emission, expected to be much more expensive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1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SOFC/GT hybrid plant: sacrifice a little bit of efficiency but expected to be much cheaper</a:t>
            </a:r>
            <a:endParaRPr lang="en-CA" altLang="zh-CN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16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6655" y="288174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Thank  you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SOFC Overview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2" y="1100571"/>
            <a:ext cx="2700338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34632"/>
            <a:ext cx="2566401" cy="19327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0" y="3615171"/>
            <a:ext cx="487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4114800" y="4409437"/>
            <a:ext cx="5431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High electrical efficiency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60% (cell level)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Lower greenhouse gas emission than conventional power plant (coal/natural gas power plant)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95600" y="63306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900" b="1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U.S. DOE,  Also: Materials System Research, Inc.</a:t>
            </a:r>
          </a:p>
          <a:p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Adams, </a:t>
            </a:r>
            <a:r>
              <a:rPr lang="en-CA" sz="900" dirty="0" err="1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Nease</a:t>
            </a:r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Tucker, &amp; Barton. I&amp;EC Research (2013)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93" y="1104235"/>
            <a:ext cx="5081185" cy="24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Research Motivation</a:t>
            </a:r>
            <a:endParaRPr lang="en-CA" sz="2000" b="1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6B731D-BD1B-43A2-B5F9-81C28A4B5356}"/>
              </a:ext>
            </a:extLst>
          </p:cNvPr>
          <p:cNvSpPr/>
          <p:nvPr/>
        </p:nvSpPr>
        <p:spPr>
          <a:xfrm>
            <a:off x="313386" y="1036641"/>
            <a:ext cx="8068614" cy="5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Challenge: SOFC degrades over time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03100"/>
              </p:ext>
            </p:extLst>
          </p:nvPr>
        </p:nvGraphicFramePr>
        <p:xfrm>
          <a:off x="313386" y="1981200"/>
          <a:ext cx="8449614" cy="266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6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6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6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Power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Voltage Mode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SOFC Degradation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 (and increasing)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</a:t>
                      </a:r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CA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14 years</a:t>
                      </a:r>
                      <a:endParaRPr lang="en-C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(baseload power)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Decreasing, not useful for baseload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fuel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unspent fuel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155271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4991913"/>
            <a:ext cx="7488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For baseload power production, one solution is to be coupled with gas turbine (GT) in a SOFC/GT hybrid system*        </a:t>
            </a:r>
            <a:r>
              <a:rPr lang="en-CA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discovery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239000" y="4634223"/>
            <a:ext cx="0" cy="52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32046" y="6404736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b="1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Tucker Sepulveda, and Harun, Journal of Fuel Cell Science and Technology (2014)</a:t>
            </a:r>
          </a:p>
        </p:txBody>
      </p:sp>
    </p:spTree>
    <p:extLst>
      <p:ext uri="{BB962C8B-B14F-4D97-AF65-F5344CB8AC3E}">
        <p14:creationId xmlns:p14="http://schemas.microsoft.com/office/powerpoint/2010/main" val="38376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SOFC/GT Hybrid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" y="1235274"/>
            <a:ext cx="8238719" cy="3930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2623" y="2835474"/>
            <a:ext cx="3505200" cy="9906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316972" y="4503876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Operated in constant voltage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Power decreases as SOFC degrades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8392016" y="3613527"/>
            <a:ext cx="12888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400434" y="4756478"/>
            <a:ext cx="4323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Over sized the turbine (sized at the end of lifetime of SOFC)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Power increases to almost make up for the SOFC power losses</a:t>
            </a:r>
          </a:p>
        </p:txBody>
      </p:sp>
      <p:sp>
        <p:nvSpPr>
          <p:cNvPr id="13" name="Up Arrow 12"/>
          <p:cNvSpPr/>
          <p:nvPr/>
        </p:nvSpPr>
        <p:spPr>
          <a:xfrm>
            <a:off x="3204536" y="4186163"/>
            <a:ext cx="148264" cy="5027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7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Research Goal</a:t>
            </a:r>
            <a:endParaRPr lang="en-CA" sz="2000" b="1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70F90B-DFE8-41E3-9D81-3A9CF9A3AE4A}"/>
              </a:ext>
            </a:extLst>
          </p:cNvPr>
          <p:cNvSpPr/>
          <p:nvPr/>
        </p:nvSpPr>
        <p:spPr>
          <a:xfrm>
            <a:off x="313386" y="1066800"/>
            <a:ext cx="8830614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We would like to answer whether it is better to have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An SOFC standalone plant (Case </a:t>
            </a:r>
            <a:r>
              <a:rPr lang="en-CA" sz="1600" dirty="0" err="1"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)</a:t>
            </a:r>
          </a:p>
          <a:p>
            <a:pPr lvl="1">
              <a:lnSpc>
                <a:spcPct val="200000"/>
              </a:lnSpc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SOFC constant power mode, replace SOFC every 1.5 years </a:t>
            </a:r>
          </a:p>
          <a:p>
            <a:pPr>
              <a:lnSpc>
                <a:spcPct val="200000"/>
              </a:lnSpc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2.  An SOFC/GT hybrid plant (more expensive) (Case ii)</a:t>
            </a:r>
          </a:p>
          <a:p>
            <a:pPr>
              <a:lnSpc>
                <a:spcPct val="200000"/>
              </a:lnSpc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        SOFC constant voltage mode, replace SOFC every 13-14 years</a:t>
            </a:r>
          </a:p>
          <a:p>
            <a:pPr>
              <a:lnSpc>
                <a:spcPct val="200000"/>
              </a:lnSpc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For total baseload power production of 550 MW</a:t>
            </a:r>
          </a:p>
          <a:p>
            <a:pPr>
              <a:lnSpc>
                <a:spcPct val="200000"/>
              </a:lnSpc>
            </a:pPr>
            <a:endParaRPr lang="en-CA" sz="16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The first system-level techno-economic analysis for SOFC/GT hybrid plant accounting for detailed SOFC degradation</a:t>
            </a:r>
          </a:p>
          <a:p>
            <a:pPr>
              <a:lnSpc>
                <a:spcPct val="200000"/>
              </a:lnSpc>
            </a:pPr>
            <a:r>
              <a:rPr lang="en-CA" sz="1600" dirty="0">
                <a:latin typeface="Arial" panose="020B0604020202020204" pitchFamily="34" charset="0"/>
                <a:ea typeface="SimSun" panose="02010600030101010101" pitchFamily="2" charset="-122"/>
              </a:rPr>
              <a:t>Contribution to the early large-scale adoption of SOFC from a system-level perspective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0095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</a:rPr>
              <a:t>SOFC Standalone Plant (Case </a:t>
            </a:r>
            <a:r>
              <a:rPr lang="en-US" altLang="zh-CN" sz="2000" b="1" dirty="0" err="1">
                <a:latin typeface="Calibri" panose="020F0502020204030204" pitchFamily="34" charset="0"/>
              </a:rPr>
              <a:t>i</a:t>
            </a:r>
            <a:r>
              <a:rPr lang="en-US" altLang="zh-CN" sz="2000" b="1" dirty="0">
                <a:latin typeface="Calibri" panose="020F0502020204030204" pitchFamily="34" charset="0"/>
              </a:rPr>
              <a:t>)</a:t>
            </a:r>
            <a:endParaRPr lang="en-CA" sz="2000" b="1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42EB59-B104-4C7D-9F50-64BFA1F14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6" y="1550936"/>
            <a:ext cx="8468690" cy="41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SOFC/GT Hybrid Plant (Case ii)</a:t>
            </a:r>
            <a:r>
              <a:rPr lang="en-CA" altLang="zh-CN" sz="2000" b="1" dirty="0">
                <a:latin typeface="Calibri" panose="020F0502020204030204" pitchFamily="34" charset="0"/>
              </a:rPr>
              <a:t> </a:t>
            </a:r>
          </a:p>
          <a:p>
            <a:r>
              <a:rPr lang="en-CA" altLang="zh-CN" sz="2000" b="1" dirty="0">
                <a:latin typeface="Calibri" panose="020F0502020204030204" pitchFamily="34" charset="0"/>
              </a:rPr>
              <a:t>Model Simulations </a:t>
            </a:r>
            <a:endParaRPr lang="en-CA" sz="2000" b="1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" y="1600200"/>
            <a:ext cx="8238719" cy="39303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2143" y="1905000"/>
            <a:ext cx="3962400" cy="3124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347753" y="3124200"/>
            <a:ext cx="1715537" cy="2514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804954" y="1408127"/>
            <a:ext cx="2057400" cy="9540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192294" y="5586939"/>
            <a:ext cx="2771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Aspen Plus steady-state model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8" y="5131115"/>
            <a:ext cx="1440243" cy="47638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752600" y="5131115"/>
            <a:ext cx="0" cy="39940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5369309"/>
            <a:ext cx="576943" cy="21763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251" y="1068498"/>
            <a:ext cx="1104485" cy="6792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04954" y="697453"/>
            <a:ext cx="4383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Dynamic model*, pause in each time step (weekly)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27550" y="1094307"/>
            <a:ext cx="0" cy="2869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077201" y="1211966"/>
            <a:ext cx="305432" cy="10740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19650" y="4647981"/>
            <a:ext cx="30807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Integrate models by using interfaces: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Aspen Excel Workbook &amp; VBA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745" y="5740827"/>
            <a:ext cx="1281623" cy="4845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518" y="5768857"/>
            <a:ext cx="860201" cy="311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143" y="1351159"/>
            <a:ext cx="338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Pseudo steady-state approach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95600" y="6400800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b="1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900" dirty="0" err="1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Zaccaria</a:t>
            </a:r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Tucker, and </a:t>
            </a:r>
            <a:r>
              <a:rPr lang="en-CA" sz="900" dirty="0" err="1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Traverso</a:t>
            </a:r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Journal of Power Sources (2016)</a:t>
            </a:r>
          </a:p>
        </p:txBody>
      </p:sp>
    </p:spTree>
    <p:extLst>
      <p:ext uri="{BB962C8B-B14F-4D97-AF65-F5344CB8AC3E}">
        <p14:creationId xmlns:p14="http://schemas.microsoft.com/office/powerpoint/2010/main" val="454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Model Simulations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933510"/>
            <a:ext cx="45096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Aspen Plus steady-state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Simulink dynamic SOFC model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Overall degradation model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Localized degradation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Model integration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Simulations of the integrated models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Estimation of equipment sizes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Re-simulations with size constraints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Key constraints: Turbine size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suitable turbine map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Economic analysis</a:t>
            </a:r>
          </a:p>
          <a:p>
            <a:pPr>
              <a:lnSpc>
                <a:spcPct val="150000"/>
              </a:lnSpc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   - current stage</a:t>
            </a:r>
          </a:p>
        </p:txBody>
      </p:sp>
      <p:pic>
        <p:nvPicPr>
          <p:cNvPr id="2050" name="Picture 2" descr="http://www.gasturb.de/gallery/smoothtcheckmap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t="7379" r="531" b="1031"/>
          <a:stretch/>
        </p:blipFill>
        <p:spPr bwMode="auto">
          <a:xfrm>
            <a:off x="5029200" y="15240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5334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Example of a typical turbine map*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32046" y="6404736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b="1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CA" sz="9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http://www.gasturb.de/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824342" y="2126672"/>
            <a:ext cx="235527" cy="22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Isosceles Triangle 11"/>
          <p:cNvSpPr/>
          <p:nvPr/>
        </p:nvSpPr>
        <p:spPr>
          <a:xfrm>
            <a:off x="381000" y="3221987"/>
            <a:ext cx="235527" cy="22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Isosceles Triangle 12"/>
          <p:cNvSpPr/>
          <p:nvPr/>
        </p:nvSpPr>
        <p:spPr>
          <a:xfrm>
            <a:off x="381000" y="5487888"/>
            <a:ext cx="235527" cy="22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7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Calibri" panose="020F0502020204030204" pitchFamily="34" charset="0"/>
              </a:rPr>
              <a:t>Preliminary </a:t>
            </a:r>
            <a:r>
              <a:rPr lang="en-CA" sz="2000" b="1" dirty="0" smtClean="0">
                <a:latin typeface="Calibri" panose="020F0502020204030204" pitchFamily="34" charset="0"/>
              </a:rPr>
              <a:t>Results – Case </a:t>
            </a:r>
            <a:r>
              <a:rPr lang="en-CA" sz="2000" b="1" dirty="0" err="1" smtClean="0">
                <a:latin typeface="Calibri" panose="020F0502020204030204" pitchFamily="34" charset="0"/>
              </a:rPr>
              <a:t>i</a:t>
            </a:r>
            <a:endParaRPr lang="en-CA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944432-F0DF-4572-9BAA-09AC282AA77B}"/>
              </a:ext>
            </a:extLst>
          </p:cNvPr>
          <p:cNvSpPr txBox="1"/>
          <p:nvPr/>
        </p:nvSpPr>
        <p:spPr>
          <a:xfrm>
            <a:off x="381000" y="1055009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SOFC Standalone Plant – Overall degradation </a:t>
            </a:r>
            <a:r>
              <a:rPr lang="en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Fuel cell lifetime: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4656 hours =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28 weeks =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6.5 months</a:t>
            </a:r>
          </a:p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Constant power and fuel utilization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9720D8-86A4-455A-93C8-3451955B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8650"/>
            <a:ext cx="4901066" cy="41632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E8C61D-8D1F-4946-A971-63F80D12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37" y="2112863"/>
            <a:ext cx="4286263" cy="38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10944</TotalTime>
  <Words>807</Words>
  <Application>Microsoft Office PowerPoint</Application>
  <PresentationFormat>On-screen Show (4:3)</PresentationFormat>
  <Paragraphs>152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Haoxiang  (Hundey) Lai  Supervisor:  Dr. Thomas Adams II</dc:title>
  <dc:creator>Hundey</dc:creator>
  <cp:lastModifiedBy>user</cp:lastModifiedBy>
  <cp:revision>926</cp:revision>
  <dcterms:created xsi:type="dcterms:W3CDTF">2006-08-16T00:00:00Z</dcterms:created>
  <dcterms:modified xsi:type="dcterms:W3CDTF">2018-10-30T03:18:52Z</dcterms:modified>
</cp:coreProperties>
</file>