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461" r:id="rId2"/>
    <p:sldId id="463" r:id="rId3"/>
    <p:sldId id="464" r:id="rId4"/>
    <p:sldId id="465" r:id="rId5"/>
    <p:sldId id="492" r:id="rId6"/>
    <p:sldId id="490" r:id="rId7"/>
    <p:sldId id="380" r:id="rId8"/>
    <p:sldId id="381" r:id="rId9"/>
    <p:sldId id="469" r:id="rId10"/>
    <p:sldId id="493" r:id="rId11"/>
    <p:sldId id="491" r:id="rId12"/>
    <p:sldId id="478" r:id="rId13"/>
    <p:sldId id="494" r:id="rId14"/>
    <p:sldId id="488" r:id="rId15"/>
    <p:sldId id="479" r:id="rId16"/>
    <p:sldId id="4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BDA26"/>
    <a:srgbClr val="FFFF99"/>
    <a:srgbClr val="EAEAEA"/>
    <a:srgbClr val="800000"/>
    <a:srgbClr val="A50021"/>
    <a:srgbClr val="CC6600"/>
    <a:srgbClr val="0066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4671" autoAdjust="0"/>
  </p:normalViewPr>
  <p:slideViewPr>
    <p:cSldViewPr>
      <p:cViewPr varScale="1">
        <p:scale>
          <a:sx n="74" d="100"/>
          <a:sy n="74" d="100"/>
        </p:scale>
        <p:origin x="414" y="54"/>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hir\Documents\gamsdir\projdir\DemandCases_updat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hir\Documents\gamsdir\projdir\DemandCases_updat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hir\Documents\gamsdir\projdir\DemandCases_updat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hir\Documents\gamsdir\projdir\DemandCases_update.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73670157176508"/>
          <c:y val="0.12086699166841822"/>
          <c:w val="0.82921036080736787"/>
          <c:h val="0.72420951103701581"/>
        </c:manualLayout>
      </c:layout>
      <c:scatterChart>
        <c:scatterStyle val="lineMarker"/>
        <c:varyColors val="0"/>
        <c:ser>
          <c:idx val="0"/>
          <c:order val="0"/>
          <c:spPr>
            <a:ln w="19050" cap="rnd">
              <a:solidFill>
                <a:schemeClr val="accent1"/>
              </a:solidFill>
              <a:round/>
            </a:ln>
            <a:effectLst/>
          </c:spPr>
          <c:marker>
            <c:symbol val="none"/>
          </c:marker>
          <c:xVal>
            <c:numRef>
              <c:f>Sheet1!$A$1:$A$81</c:f>
              <c:numCache>
                <c:formatCode>General</c:formatCode>
                <c:ptCount val="81"/>
                <c:pt idx="0">
                  <c:v>86</c:v>
                </c:pt>
                <c:pt idx="1">
                  <c:v>86.1</c:v>
                </c:pt>
                <c:pt idx="2">
                  <c:v>86.2</c:v>
                </c:pt>
                <c:pt idx="3">
                  <c:v>86.3</c:v>
                </c:pt>
                <c:pt idx="4">
                  <c:v>86.4</c:v>
                </c:pt>
                <c:pt idx="5">
                  <c:v>86.5</c:v>
                </c:pt>
                <c:pt idx="6">
                  <c:v>86.6</c:v>
                </c:pt>
                <c:pt idx="7">
                  <c:v>86.7</c:v>
                </c:pt>
                <c:pt idx="8">
                  <c:v>86.8</c:v>
                </c:pt>
                <c:pt idx="9">
                  <c:v>86.899999999999906</c:v>
                </c:pt>
                <c:pt idx="10">
                  <c:v>86.999999999999901</c:v>
                </c:pt>
                <c:pt idx="11">
                  <c:v>87.099999999999895</c:v>
                </c:pt>
                <c:pt idx="12">
                  <c:v>87.199999999999903</c:v>
                </c:pt>
                <c:pt idx="13">
                  <c:v>87.299999999999898</c:v>
                </c:pt>
                <c:pt idx="14">
                  <c:v>87.399999999999906</c:v>
                </c:pt>
                <c:pt idx="15">
                  <c:v>87.499999999999901</c:v>
                </c:pt>
                <c:pt idx="16">
                  <c:v>87.599999999999895</c:v>
                </c:pt>
                <c:pt idx="17">
                  <c:v>87.699999999999903</c:v>
                </c:pt>
                <c:pt idx="18">
                  <c:v>87.799999999999898</c:v>
                </c:pt>
                <c:pt idx="19">
                  <c:v>87.899999999999906</c:v>
                </c:pt>
                <c:pt idx="20">
                  <c:v>87.999999999999901</c:v>
                </c:pt>
                <c:pt idx="21">
                  <c:v>88.099999999999895</c:v>
                </c:pt>
                <c:pt idx="22">
                  <c:v>88.199999999999903</c:v>
                </c:pt>
                <c:pt idx="23">
                  <c:v>88.299999999999898</c:v>
                </c:pt>
                <c:pt idx="24">
                  <c:v>88.399999999999906</c:v>
                </c:pt>
                <c:pt idx="25">
                  <c:v>88.499999999999901</c:v>
                </c:pt>
                <c:pt idx="26">
                  <c:v>88.599999999999895</c:v>
                </c:pt>
                <c:pt idx="27">
                  <c:v>88.699999999999804</c:v>
                </c:pt>
                <c:pt idx="28">
                  <c:v>88.799999999999798</c:v>
                </c:pt>
                <c:pt idx="29">
                  <c:v>88.899999999999807</c:v>
                </c:pt>
                <c:pt idx="30">
                  <c:v>88.999999999999801</c:v>
                </c:pt>
                <c:pt idx="31">
                  <c:v>89.099999999999795</c:v>
                </c:pt>
                <c:pt idx="32">
                  <c:v>89.199999999999804</c:v>
                </c:pt>
                <c:pt idx="33">
                  <c:v>89.299999999999798</c:v>
                </c:pt>
                <c:pt idx="34">
                  <c:v>89.399999999999807</c:v>
                </c:pt>
                <c:pt idx="35">
                  <c:v>89.499999999999801</c:v>
                </c:pt>
                <c:pt idx="36">
                  <c:v>89.599999999999795</c:v>
                </c:pt>
                <c:pt idx="37">
                  <c:v>89.699999999999804</c:v>
                </c:pt>
                <c:pt idx="38">
                  <c:v>89.799999999999798</c:v>
                </c:pt>
                <c:pt idx="39">
                  <c:v>89.899999999999807</c:v>
                </c:pt>
                <c:pt idx="40">
                  <c:v>89.999999999999801</c:v>
                </c:pt>
                <c:pt idx="41">
                  <c:v>90.099999999999795</c:v>
                </c:pt>
                <c:pt idx="42">
                  <c:v>90.199999999999804</c:v>
                </c:pt>
                <c:pt idx="43">
                  <c:v>90.299999999999798</c:v>
                </c:pt>
                <c:pt idx="44">
                  <c:v>90.399999999999693</c:v>
                </c:pt>
                <c:pt idx="45">
                  <c:v>90.499999999999702</c:v>
                </c:pt>
                <c:pt idx="46">
                  <c:v>90.599999999999696</c:v>
                </c:pt>
                <c:pt idx="47">
                  <c:v>90.699999999999704</c:v>
                </c:pt>
                <c:pt idx="48">
                  <c:v>90.799999999999699</c:v>
                </c:pt>
                <c:pt idx="49">
                  <c:v>90.899999999999693</c:v>
                </c:pt>
                <c:pt idx="50">
                  <c:v>90.999999999999702</c:v>
                </c:pt>
                <c:pt idx="51">
                  <c:v>91.099999999999696</c:v>
                </c:pt>
                <c:pt idx="52">
                  <c:v>91.199999999999704</c:v>
                </c:pt>
                <c:pt idx="53">
                  <c:v>91.299999999999699</c:v>
                </c:pt>
                <c:pt idx="54">
                  <c:v>91.399999999999693</c:v>
                </c:pt>
                <c:pt idx="55">
                  <c:v>91.499999999999702</c:v>
                </c:pt>
                <c:pt idx="56">
                  <c:v>91.599999999999696</c:v>
                </c:pt>
                <c:pt idx="57">
                  <c:v>91.699999999999704</c:v>
                </c:pt>
                <c:pt idx="58">
                  <c:v>91.799999999999699</c:v>
                </c:pt>
                <c:pt idx="59">
                  <c:v>91.899999999999693</c:v>
                </c:pt>
                <c:pt idx="60">
                  <c:v>91.999999999999702</c:v>
                </c:pt>
                <c:pt idx="61">
                  <c:v>92.099999999999696</c:v>
                </c:pt>
                <c:pt idx="62">
                  <c:v>92.199999999999605</c:v>
                </c:pt>
                <c:pt idx="63">
                  <c:v>92.299999999999599</c:v>
                </c:pt>
                <c:pt idx="64">
                  <c:v>92.399999999999594</c:v>
                </c:pt>
                <c:pt idx="65">
                  <c:v>92.499999999999602</c:v>
                </c:pt>
                <c:pt idx="66">
                  <c:v>92.599999999999596</c:v>
                </c:pt>
                <c:pt idx="67">
                  <c:v>92.699999999999605</c:v>
                </c:pt>
                <c:pt idx="68">
                  <c:v>92.799999999999599</c:v>
                </c:pt>
                <c:pt idx="69">
                  <c:v>92.899999999999594</c:v>
                </c:pt>
                <c:pt idx="70">
                  <c:v>92.999999999999602</c:v>
                </c:pt>
                <c:pt idx="71">
                  <c:v>93.099999999999596</c:v>
                </c:pt>
                <c:pt idx="72">
                  <c:v>93.199999999999605</c:v>
                </c:pt>
                <c:pt idx="73">
                  <c:v>93.299999999999599</c:v>
                </c:pt>
                <c:pt idx="74">
                  <c:v>93.399999999999594</c:v>
                </c:pt>
                <c:pt idx="75">
                  <c:v>93.499999999999602</c:v>
                </c:pt>
                <c:pt idx="76">
                  <c:v>93.599999999999596</c:v>
                </c:pt>
                <c:pt idx="77">
                  <c:v>93.699999999999605</c:v>
                </c:pt>
                <c:pt idx="78">
                  <c:v>93.799999999999599</c:v>
                </c:pt>
                <c:pt idx="79">
                  <c:v>93.899999999999594</c:v>
                </c:pt>
                <c:pt idx="80">
                  <c:v>93.999999999999503</c:v>
                </c:pt>
              </c:numCache>
            </c:numRef>
          </c:xVal>
          <c:yVal>
            <c:numRef>
              <c:f>Sheet1!$B$1:$B$81</c:f>
              <c:numCache>
                <c:formatCode>General</c:formatCode>
                <c:ptCount val="81"/>
                <c:pt idx="0">
                  <c:v>4.4059637025891856E-6</c:v>
                </c:pt>
                <c:pt idx="1">
                  <c:v>7.3434238368944849E-6</c:v>
                </c:pt>
                <c:pt idx="2">
                  <c:v>5.9641538946995885E-5</c:v>
                </c:pt>
                <c:pt idx="3">
                  <c:v>9.4756956090107745E-5</c:v>
                </c:pt>
                <c:pt idx="4">
                  <c:v>1.4870025084987631E-4</c:v>
                </c:pt>
                <c:pt idx="5">
                  <c:v>2.3048923196435629E-4</c:v>
                </c:pt>
                <c:pt idx="6">
                  <c:v>3.5288071122503467E-4</c:v>
                </c:pt>
                <c:pt idx="7">
                  <c:v>5.3363405735647358E-4</c:v>
                </c:pt>
                <c:pt idx="8">
                  <c:v>7.9707189846588784E-4</c:v>
                </c:pt>
                <c:pt idx="9">
                  <c:v>1.1759525452725318E-3</c:v>
                </c:pt>
                <c:pt idx="10">
                  <c:v>1.7136433292117106E-3</c:v>
                </c:pt>
                <c:pt idx="11">
                  <c:v>2.4665470983951826E-3</c:v>
                </c:pt>
                <c:pt idx="12">
                  <c:v>3.5066847960188809E-3</c:v>
                </c:pt>
                <c:pt idx="13">
                  <c:v>4.9242760132627728E-3</c:v>
                </c:pt>
                <c:pt idx="14">
                  <c:v>6.8300893484550661E-3</c:v>
                </c:pt>
                <c:pt idx="15">
                  <c:v>9.3572605379064113E-3</c:v>
                </c:pt>
                <c:pt idx="16">
                  <c:v>1.2662206693104326E-2</c:v>
                </c:pt>
                <c:pt idx="17">
                  <c:v>1.6924210363441664E-2</c:v>
                </c:pt>
                <c:pt idx="18">
                  <c:v>2.2343220471757616E-2</c:v>
                </c:pt>
                <c:pt idx="19">
                  <c:v>2.9135432326336808E-2</c:v>
                </c:pt>
                <c:pt idx="20">
                  <c:v>3.752627892806927E-2</c:v>
                </c:pt>
                <c:pt idx="21">
                  <c:v>4.7740600515496237E-2</c:v>
                </c:pt>
                <c:pt idx="22">
                  <c:v>5.9989962792418278E-2</c:v>
                </c:pt>
                <c:pt idx="23">
                  <c:v>7.4457362353828702E-2</c:v>
                </c:pt>
                <c:pt idx="24">
                  <c:v>9.1279876069322904E-2</c:v>
                </c:pt>
                <c:pt idx="25">
                  <c:v>0.11053015421414486</c:v>
                </c:pt>
                <c:pt idx="26">
                  <c:v>0.13219798936006102</c:v>
                </c:pt>
                <c:pt idx="27">
                  <c:v>0.15617347129038919</c:v>
                </c:pt>
                <c:pt idx="28">
                  <c:v>0.18223341630660511</c:v>
                </c:pt>
                <c:pt idx="29">
                  <c:v>0.21003279415918072</c:v>
                </c:pt>
                <c:pt idx="30">
                  <c:v>0.23910273444775362</c:v>
                </c:pt>
                <c:pt idx="31">
                  <c:v>0.26885636057676482</c:v>
                </c:pt>
                <c:pt idx="32">
                  <c:v>0.29860317949030213</c:v>
                </c:pt>
                <c:pt idx="33">
                  <c:v>0.32757208103869528</c:v>
                </c:pt>
                <c:pt idx="34">
                  <c:v>0.35494222835811839</c:v>
                </c:pt>
                <c:pt idx="35">
                  <c:v>0.37988032685120804</c:v>
                </c:pt>
                <c:pt idx="36">
                  <c:v>0.40158203320300773</c:v>
                </c:pt>
                <c:pt idx="37">
                  <c:v>0.41931469743662864</c:v>
                </c:pt>
                <c:pt idx="38">
                  <c:v>0.43245829907969668</c:v>
                </c:pt>
                <c:pt idx="39">
                  <c:v>0.44054139861675395</c:v>
                </c:pt>
                <c:pt idx="40">
                  <c:v>0.44326920044603635</c:v>
                </c:pt>
                <c:pt idx="41">
                  <c:v>0.44054139861677555</c:v>
                </c:pt>
                <c:pt idx="42">
                  <c:v>0.43245829907973909</c:v>
                </c:pt>
                <c:pt idx="43">
                  <c:v>0.41931469743669042</c:v>
                </c:pt>
                <c:pt idx="44">
                  <c:v>0.40158203320310926</c:v>
                </c:pt>
                <c:pt idx="45">
                  <c:v>0.37988032685132461</c:v>
                </c:pt>
                <c:pt idx="46">
                  <c:v>0.35494222835824907</c:v>
                </c:pt>
                <c:pt idx="47">
                  <c:v>0.32757208103883612</c:v>
                </c:pt>
                <c:pt idx="48">
                  <c:v>0.29860317949044879</c:v>
                </c:pt>
                <c:pt idx="49">
                  <c:v>0.26885636057691764</c:v>
                </c:pt>
                <c:pt idx="50">
                  <c:v>0.23910273444790039</c:v>
                </c:pt>
                <c:pt idx="51">
                  <c:v>0.21003279415932252</c:v>
                </c:pt>
                <c:pt idx="52">
                  <c:v>0.18223341630673939</c:v>
                </c:pt>
                <c:pt idx="53">
                  <c:v>0.15617347129051384</c:v>
                </c:pt>
                <c:pt idx="54">
                  <c:v>0.13219798936015514</c:v>
                </c:pt>
                <c:pt idx="55">
                  <c:v>0.11053015421422629</c:v>
                </c:pt>
                <c:pt idx="56">
                  <c:v>9.127987606939468E-2</c:v>
                </c:pt>
                <c:pt idx="57">
                  <c:v>7.4457362353890874E-2</c:v>
                </c:pt>
                <c:pt idx="58">
                  <c:v>5.9989962792471353E-2</c:v>
                </c:pt>
                <c:pt idx="59">
                  <c:v>4.7740600515542374E-2</c:v>
                </c:pt>
                <c:pt idx="60">
                  <c:v>3.7526278928106151E-2</c:v>
                </c:pt>
                <c:pt idx="61">
                  <c:v>2.913543232636685E-2</c:v>
                </c:pt>
                <c:pt idx="62">
                  <c:v>2.234322047178779E-2</c:v>
                </c:pt>
                <c:pt idx="63">
                  <c:v>1.6924210363465558E-2</c:v>
                </c:pt>
                <c:pt idx="64">
                  <c:v>1.2662206693123521E-2</c:v>
                </c:pt>
                <c:pt idx="65">
                  <c:v>9.3572605379207679E-3</c:v>
                </c:pt>
                <c:pt idx="66">
                  <c:v>6.8300893484659741E-3</c:v>
                </c:pt>
                <c:pt idx="67">
                  <c:v>4.9242760132709425E-3</c:v>
                </c:pt>
                <c:pt idx="68">
                  <c:v>3.5066847960249074E-3</c:v>
                </c:pt>
                <c:pt idx="69">
                  <c:v>2.4665470983997019E-3</c:v>
                </c:pt>
                <c:pt idx="70">
                  <c:v>1.7136433292148656E-3</c:v>
                </c:pt>
                <c:pt idx="71">
                  <c:v>1.1759525452747701E-3</c:v>
                </c:pt>
                <c:pt idx="72">
                  <c:v>7.970718984671401E-4</c:v>
                </c:pt>
                <c:pt idx="73">
                  <c:v>5.3363405735733899E-4</c:v>
                </c:pt>
                <c:pt idx="74">
                  <c:v>3.5288071122564486E-4</c:v>
                </c:pt>
                <c:pt idx="75">
                  <c:v>2.3048923196475267E-4</c:v>
                </c:pt>
                <c:pt idx="76">
                  <c:v>1.4870025085013942E-4</c:v>
                </c:pt>
                <c:pt idx="77">
                  <c:v>9.4756956090279943E-5</c:v>
                </c:pt>
                <c:pt idx="78">
                  <c:v>5.9641538947107327E-5</c:v>
                </c:pt>
                <c:pt idx="79">
                  <c:v>3.7078735995226325E-5</c:v>
                </c:pt>
                <c:pt idx="80">
                  <c:v>2.2768757941026598E-5</c:v>
                </c:pt>
              </c:numCache>
            </c:numRef>
          </c:yVal>
          <c:smooth val="0"/>
          <c:extLst>
            <c:ext xmlns:c16="http://schemas.microsoft.com/office/drawing/2014/chart" uri="{C3380CC4-5D6E-409C-BE32-E72D297353CC}">
              <c16:uniqueId val="{00000000-4280-4965-8A5A-A926664DD8AF}"/>
            </c:ext>
          </c:extLst>
        </c:ser>
        <c:dLbls>
          <c:showLegendKey val="0"/>
          <c:showVal val="0"/>
          <c:showCatName val="0"/>
          <c:showSerName val="0"/>
          <c:showPercent val="0"/>
          <c:showBubbleSize val="0"/>
        </c:dLbls>
        <c:axId val="257584704"/>
        <c:axId val="257581904"/>
      </c:scatterChart>
      <c:valAx>
        <c:axId val="257584704"/>
        <c:scaling>
          <c:orientation val="minMax"/>
        </c:scaling>
        <c:delete val="1"/>
        <c:axPos val="b"/>
        <c:title>
          <c:tx>
            <c:rich>
              <a:bodyPr rot="0" spcFirstLastPara="1" vertOverflow="ellipsis" vert="horz" wrap="square" anchor="ctr" anchorCtr="1"/>
              <a:lstStyle/>
              <a:p>
                <a:pPr>
                  <a:defRPr sz="13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300" dirty="0">
                    <a:latin typeface="Times New Roman" panose="02020603050405020304" pitchFamily="18" charset="0"/>
                    <a:cs typeface="Times New Roman" panose="02020603050405020304" pitchFamily="18" charset="0"/>
                  </a:rPr>
                  <a:t>Additional</a:t>
                </a:r>
                <a:r>
                  <a:rPr lang="en-CA" sz="1300" baseline="0" dirty="0">
                    <a:latin typeface="Times New Roman" panose="02020603050405020304" pitchFamily="18" charset="0"/>
                    <a:cs typeface="Times New Roman" panose="02020603050405020304" pitchFamily="18" charset="0"/>
                  </a:rPr>
                  <a:t> Demand</a:t>
                </a:r>
                <a:endParaRPr lang="en-CA" sz="13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257581904"/>
        <c:crosses val="autoZero"/>
        <c:crossBetween val="midCat"/>
      </c:valAx>
      <c:valAx>
        <c:axId val="257581904"/>
        <c:scaling>
          <c:orientation val="minMax"/>
        </c:scaling>
        <c:delete val="1"/>
        <c:axPos val="l"/>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300">
                    <a:latin typeface="Times New Roman" panose="02020603050405020304" pitchFamily="18" charset="0"/>
                    <a:cs typeface="Times New Roman" panose="02020603050405020304" pitchFamily="18" charset="0"/>
                  </a:rPr>
                  <a:t>Porbability</a:t>
                </a: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257584704"/>
        <c:crosses val="autoZero"/>
        <c:crossBetween val="midCat"/>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261493818953959E-2"/>
          <c:y val="4.0271124559144847E-2"/>
          <c:w val="0.88325702700584974"/>
          <c:h val="0.85563641076917385"/>
        </c:manualLayout>
      </c:layout>
      <c:scatterChart>
        <c:scatterStyle val="smoothMarker"/>
        <c:varyColors val="0"/>
        <c:ser>
          <c:idx val="0"/>
          <c:order val="0"/>
          <c:spPr>
            <a:ln w="38100" cap="rnd">
              <a:solidFill>
                <a:schemeClr val="tx1"/>
              </a:solidFill>
              <a:round/>
            </a:ln>
            <a:effectLst/>
          </c:spPr>
          <c:marker>
            <c:symbol val="none"/>
          </c:marker>
          <c:xVal>
            <c:numRef>
              <c:f>Sheet5!$L$82:$L$202</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-3.7</c:v>
                </c:pt>
                <c:pt idx="24">
                  <c:v>-3.6</c:v>
                </c:pt>
                <c:pt idx="25">
                  <c:v>-3.5</c:v>
                </c:pt>
                <c:pt idx="26">
                  <c:v>-3.4</c:v>
                </c:pt>
                <c:pt idx="27">
                  <c:v>-3.3</c:v>
                </c:pt>
                <c:pt idx="28">
                  <c:v>-3.2</c:v>
                </c:pt>
                <c:pt idx="29">
                  <c:v>-3.1</c:v>
                </c:pt>
                <c:pt idx="30">
                  <c:v>-3</c:v>
                </c:pt>
                <c:pt idx="31">
                  <c:v>-2.9</c:v>
                </c:pt>
                <c:pt idx="32">
                  <c:v>-2.8</c:v>
                </c:pt>
                <c:pt idx="33">
                  <c:v>-2.7</c:v>
                </c:pt>
                <c:pt idx="34">
                  <c:v>-2.6</c:v>
                </c:pt>
                <c:pt idx="35">
                  <c:v>-2.5</c:v>
                </c:pt>
                <c:pt idx="36">
                  <c:v>-2.4</c:v>
                </c:pt>
                <c:pt idx="37">
                  <c:v>-2.2999999999999998</c:v>
                </c:pt>
                <c:pt idx="38">
                  <c:v>-2.2000000000000002</c:v>
                </c:pt>
                <c:pt idx="39">
                  <c:v>-2.1</c:v>
                </c:pt>
                <c:pt idx="40">
                  <c:v>-2</c:v>
                </c:pt>
                <c:pt idx="41">
                  <c:v>-1.9</c:v>
                </c:pt>
                <c:pt idx="42">
                  <c:v>-1.8</c:v>
                </c:pt>
                <c:pt idx="43">
                  <c:v>-1.7</c:v>
                </c:pt>
                <c:pt idx="44">
                  <c:v>-1.6</c:v>
                </c:pt>
                <c:pt idx="45">
                  <c:v>-1.5</c:v>
                </c:pt>
                <c:pt idx="46">
                  <c:v>-1.4</c:v>
                </c:pt>
                <c:pt idx="47">
                  <c:v>-1.3</c:v>
                </c:pt>
                <c:pt idx="48">
                  <c:v>-1.2</c:v>
                </c:pt>
                <c:pt idx="49">
                  <c:v>-1.1000000000000001</c:v>
                </c:pt>
                <c:pt idx="50">
                  <c:v>-1</c:v>
                </c:pt>
                <c:pt idx="51">
                  <c:v>-0.9</c:v>
                </c:pt>
                <c:pt idx="52">
                  <c:v>-0.8</c:v>
                </c:pt>
                <c:pt idx="53">
                  <c:v>-0.7</c:v>
                </c:pt>
                <c:pt idx="54">
                  <c:v>-0.6</c:v>
                </c:pt>
                <c:pt idx="55">
                  <c:v>-0.5</c:v>
                </c:pt>
                <c:pt idx="56">
                  <c:v>-0.4</c:v>
                </c:pt>
                <c:pt idx="57">
                  <c:v>-0.3</c:v>
                </c:pt>
                <c:pt idx="58">
                  <c:v>-0.2</c:v>
                </c:pt>
                <c:pt idx="59">
                  <c:v>-0.1</c:v>
                </c:pt>
                <c:pt idx="60">
                  <c:v>0</c:v>
                </c:pt>
                <c:pt idx="61">
                  <c:v>0.1</c:v>
                </c:pt>
                <c:pt idx="62">
                  <c:v>0.2</c:v>
                </c:pt>
                <c:pt idx="63">
                  <c:v>0.3</c:v>
                </c:pt>
                <c:pt idx="64">
                  <c:v>0.4</c:v>
                </c:pt>
                <c:pt idx="65">
                  <c:v>0.5</c:v>
                </c:pt>
                <c:pt idx="66">
                  <c:v>0.6</c:v>
                </c:pt>
                <c:pt idx="67">
                  <c:v>0.7</c:v>
                </c:pt>
                <c:pt idx="68">
                  <c:v>0.8</c:v>
                </c:pt>
                <c:pt idx="69">
                  <c:v>0.9</c:v>
                </c:pt>
                <c:pt idx="70">
                  <c:v>1</c:v>
                </c:pt>
                <c:pt idx="71">
                  <c:v>1.1000000000000001</c:v>
                </c:pt>
                <c:pt idx="72">
                  <c:v>1.2</c:v>
                </c:pt>
                <c:pt idx="73">
                  <c:v>1.3</c:v>
                </c:pt>
                <c:pt idx="74">
                  <c:v>1.4</c:v>
                </c:pt>
                <c:pt idx="75">
                  <c:v>1.5</c:v>
                </c:pt>
                <c:pt idx="76">
                  <c:v>1.6</c:v>
                </c:pt>
                <c:pt idx="77">
                  <c:v>1.7</c:v>
                </c:pt>
                <c:pt idx="78">
                  <c:v>1.8</c:v>
                </c:pt>
                <c:pt idx="79">
                  <c:v>1.9</c:v>
                </c:pt>
                <c:pt idx="80">
                  <c:v>2</c:v>
                </c:pt>
                <c:pt idx="81">
                  <c:v>2.1</c:v>
                </c:pt>
                <c:pt idx="82">
                  <c:v>2.2000000000000002</c:v>
                </c:pt>
                <c:pt idx="83">
                  <c:v>2.2999999999999998</c:v>
                </c:pt>
                <c:pt idx="84">
                  <c:v>2.4</c:v>
                </c:pt>
                <c:pt idx="85">
                  <c:v>2.5000000000000102</c:v>
                </c:pt>
                <c:pt idx="86">
                  <c:v>2.6</c:v>
                </c:pt>
                <c:pt idx="87">
                  <c:v>2.7</c:v>
                </c:pt>
                <c:pt idx="88">
                  <c:v>2.80000000000001</c:v>
                </c:pt>
                <c:pt idx="89">
                  <c:v>2.9000000000000101</c:v>
                </c:pt>
                <c:pt idx="90">
                  <c:v>3.0000000000000102</c:v>
                </c:pt>
                <c:pt idx="91">
                  <c:v>3.1</c:v>
                </c:pt>
                <c:pt idx="92">
                  <c:v>3.2000000000000099</c:v>
                </c:pt>
                <c:pt idx="93">
                  <c:v>3.30000000000001</c:v>
                </c:pt>
                <c:pt idx="94">
                  <c:v>3.4000000000000101</c:v>
                </c:pt>
                <c:pt idx="95">
                  <c:v>3.5000000000000102</c:v>
                </c:pt>
                <c:pt idx="96">
                  <c:v>3.6000000000000099</c:v>
                </c:pt>
                <c:pt idx="97">
                  <c:v>3.7000000000000099</c:v>
                </c:pt>
                <c:pt idx="98">
                  <c:v>3.80000000000001</c:v>
                </c:pt>
                <c:pt idx="99">
                  <c:v>3.9000000000000101</c:v>
                </c:pt>
                <c:pt idx="100">
                  <c:v>4.0000000000000098</c:v>
                </c:pt>
                <c:pt idx="101">
                  <c:v>4.1000000000000103</c:v>
                </c:pt>
                <c:pt idx="102">
                  <c:v>4.2000000000000099</c:v>
                </c:pt>
                <c:pt idx="103">
                  <c:v>4.3000000000000096</c:v>
                </c:pt>
                <c:pt idx="104">
                  <c:v>4.4000000000000101</c:v>
                </c:pt>
                <c:pt idx="105">
                  <c:v>4.5000000000000098</c:v>
                </c:pt>
                <c:pt idx="106">
                  <c:v>4.6000000000000103</c:v>
                </c:pt>
                <c:pt idx="107">
                  <c:v>4.7000000000000099</c:v>
                </c:pt>
                <c:pt idx="108">
                  <c:v>4.8000000000000096</c:v>
                </c:pt>
                <c:pt idx="109">
                  <c:v>4.9000000000000101</c:v>
                </c:pt>
                <c:pt idx="110">
                  <c:v>5.0000000000000098</c:v>
                </c:pt>
                <c:pt idx="111">
                  <c:v>5.1000000000000103</c:v>
                </c:pt>
                <c:pt idx="112">
                  <c:v>5.2000000000000099</c:v>
                </c:pt>
                <c:pt idx="113">
                  <c:v>5.3000000000000096</c:v>
                </c:pt>
                <c:pt idx="114">
                  <c:v>5.4000000000000101</c:v>
                </c:pt>
                <c:pt idx="115">
                  <c:v>5.5000000000000098</c:v>
                </c:pt>
                <c:pt idx="116">
                  <c:v>5.6000000000000103</c:v>
                </c:pt>
                <c:pt idx="117">
                  <c:v>5.7000000000000099</c:v>
                </c:pt>
                <c:pt idx="118">
                  <c:v>5.8000000000000096</c:v>
                </c:pt>
                <c:pt idx="119">
                  <c:v>5.9000000000000101</c:v>
                </c:pt>
                <c:pt idx="120">
                  <c:v>6.0000000000000098</c:v>
                </c:pt>
              </c:numCache>
            </c:numRef>
          </c:xVal>
          <c:yVal>
            <c:numRef>
              <c:f>Sheet5!$M$82:$M$202</c:f>
              <c:numCache>
                <c:formatCode>General</c:formatCode>
                <c:ptCount val="121"/>
                <c:pt idx="0">
                  <c:v>6.0000000001563567</c:v>
                </c:pt>
                <c:pt idx="1">
                  <c:v>5.9000000002924677</c:v>
                </c:pt>
                <c:pt idx="2">
                  <c:v>5.8000000005418695</c:v>
                </c:pt>
                <c:pt idx="3">
                  <c:v>5.700000000994434</c:v>
                </c:pt>
                <c:pt idx="4">
                  <c:v>5.6000000018076985</c:v>
                </c:pt>
                <c:pt idx="5">
                  <c:v>5.5000000032550069</c:v>
                </c:pt>
                <c:pt idx="6">
                  <c:v>5.4000000058057633</c:v>
                </c:pt>
                <c:pt idx="7">
                  <c:v>5.3000000102578175</c:v>
                </c:pt>
                <c:pt idx="8">
                  <c:v>5.200000017953367</c:v>
                </c:pt>
                <c:pt idx="9">
                  <c:v>5.1000000311271378</c:v>
                </c:pt>
                <c:pt idx="10">
                  <c:v>5.0000000534616547</c:v>
                </c:pt>
                <c:pt idx="11">
                  <c:v>4.9000000909626911</c:v>
                </c:pt>
                <c:pt idx="12">
                  <c:v>4.8000001533239622</c:v>
                </c:pt>
                <c:pt idx="13">
                  <c:v>4.7000002560301457</c:v>
                </c:pt>
                <c:pt idx="14">
                  <c:v>4.6000004235604335</c:v>
                </c:pt>
                <c:pt idx="15">
                  <c:v>4.5000006942120452</c:v>
                </c:pt>
                <c:pt idx="16">
                  <c:v>4.4000011272780961</c:v>
                </c:pt>
                <c:pt idx="17">
                  <c:v>4.3000018136032168</c:v>
                </c:pt>
                <c:pt idx="18">
                  <c:v>4.2000028909218896</c:v>
                </c:pt>
                <c:pt idx="19">
                  <c:v>4.1000045658788355</c:v>
                </c:pt>
                <c:pt idx="20">
                  <c:v>4.000007145258432</c:v>
                </c:pt>
                <c:pt idx="21">
                  <c:v>3.9000110797297243</c:v>
                </c:pt>
                <c:pt idx="22">
                  <c:v>3.8000170243588758</c:v>
                </c:pt>
                <c:pt idx="23">
                  <c:v>3.7000259212566844</c:v>
                </c:pt>
                <c:pt idx="24">
                  <c:v>3.6000391110055467</c:v>
                </c:pt>
                <c:pt idx="25">
                  <c:v>3.5000584809184212</c:v>
                </c:pt>
                <c:pt idx="26">
                  <c:v>3.4000866596651718</c:v>
                </c:pt>
                <c:pt idx="27">
                  <c:v>3.3001272692691872</c:v>
                </c:pt>
                <c:pt idx="28">
                  <c:v>3.2001852468001344</c:v>
                </c:pt>
                <c:pt idx="29">
                  <c:v>3.1002672490952232</c:v>
                </c:pt>
                <c:pt idx="30">
                  <c:v>3.0003821543170477</c:v>
                </c:pt>
                <c:pt idx="31">
                  <c:v>2.9005416738486622</c:v>
                </c:pt>
                <c:pt idx="32">
                  <c:v>2.8007610866577815</c:v>
                </c:pt>
                <c:pt idx="33">
                  <c:v>2.7010601055462131</c:v>
                </c:pt>
                <c:pt idx="34">
                  <c:v>2.6014638803720169</c:v>
                </c:pt>
                <c:pt idx="35">
                  <c:v>2.5020041371791284</c:v>
                </c:pt>
                <c:pt idx="36">
                  <c:v>2.4027204440758121</c:v>
                </c:pt>
                <c:pt idx="37">
                  <c:v>2.303661584691747</c:v>
                </c:pt>
                <c:pt idx="38">
                  <c:v>2.2048870083165348</c:v>
                </c:pt>
                <c:pt idx="39">
                  <c:v>2.1064683127985124</c:v>
                </c:pt>
                <c:pt idx="40">
                  <c:v>2.0084907026168297</c:v>
                </c:pt>
                <c:pt idx="41">
                  <c:v>1.911054351124273</c:v>
                </c:pt>
                <c:pt idx="42">
                  <c:v>1.8142755838976279</c:v>
                </c:pt>
                <c:pt idx="43">
                  <c:v>1.7182877906873637</c:v>
                </c:pt>
                <c:pt idx="44">
                  <c:v>1.6232419679601628</c:v>
                </c:pt>
                <c:pt idx="45">
                  <c:v>1.5293067937626048</c:v>
                </c:pt>
                <c:pt idx="46">
                  <c:v>1.4366681427084653</c:v>
                </c:pt>
                <c:pt idx="47">
                  <c:v>1.3455279620865142</c:v>
                </c:pt>
                <c:pt idx="48">
                  <c:v>1.256102450717163</c:v>
                </c:pt>
                <c:pt idx="49">
                  <c:v>1.1686195099915295</c:v>
                </c:pt>
                <c:pt idx="50">
                  <c:v>1.0833154705876864</c:v>
                </c:pt>
                <c:pt idx="51">
                  <c:v>1.0004311370866712</c:v>
                </c:pt>
                <c:pt idx="52">
                  <c:v>0.92020723389476544</c:v>
                </c:pt>
                <c:pt idx="53">
                  <c:v>0.8428793768106102</c:v>
                </c:pt>
                <c:pt idx="54">
                  <c:v>0.76867273224175547</c:v>
                </c:pt>
                <c:pt idx="55">
                  <c:v>0.69779655740130608</c:v>
                </c:pt>
                <c:pt idx="56">
                  <c:v>0.63043883694745306</c:v>
                </c:pt>
                <c:pt idx="57">
                  <c:v>0.56676124211720991</c:v>
                </c:pt>
                <c:pt idx="58">
                  <c:v>0.50689463586327643</c:v>
                </c:pt>
                <c:pt idx="59">
                  <c:v>0.45093533120471474</c:v>
                </c:pt>
                <c:pt idx="60">
                  <c:v>0.3989422804014327</c:v>
                </c:pt>
                <c:pt idx="61">
                  <c:v>0.35093533120471471</c:v>
                </c:pt>
                <c:pt idx="62">
                  <c:v>0.30689463586327648</c:v>
                </c:pt>
                <c:pt idx="63">
                  <c:v>0.26676124211720997</c:v>
                </c:pt>
                <c:pt idx="64">
                  <c:v>0.23043883694745301</c:v>
                </c:pt>
                <c:pt idx="65">
                  <c:v>0.19779655740130608</c:v>
                </c:pt>
                <c:pt idx="66">
                  <c:v>0.16867273224175555</c:v>
                </c:pt>
                <c:pt idx="67">
                  <c:v>0.14287937681061019</c:v>
                </c:pt>
                <c:pt idx="68">
                  <c:v>0.12020723389476543</c:v>
                </c:pt>
                <c:pt idx="69">
                  <c:v>0.10043113708667126</c:v>
                </c:pt>
                <c:pt idx="70">
                  <c:v>8.3315470587686374E-2</c:v>
                </c:pt>
                <c:pt idx="71">
                  <c:v>6.8619509991529604E-2</c:v>
                </c:pt>
                <c:pt idx="72">
                  <c:v>5.6102450717163022E-2</c:v>
                </c:pt>
                <c:pt idx="73">
                  <c:v>4.552796208651394E-2</c:v>
                </c:pt>
                <c:pt idx="74">
                  <c:v>3.6668142708465412E-2</c:v>
                </c:pt>
                <c:pt idx="75">
                  <c:v>2.9306793762604658E-2</c:v>
                </c:pt>
                <c:pt idx="76">
                  <c:v>2.3241967960162785E-2</c:v>
                </c:pt>
                <c:pt idx="77">
                  <c:v>1.8287790687363775E-2</c:v>
                </c:pt>
                <c:pt idx="78">
                  <c:v>1.4275583897627731E-2</c:v>
                </c:pt>
                <c:pt idx="79">
                  <c:v>1.1054351124273179E-2</c:v>
                </c:pt>
                <c:pt idx="80">
                  <c:v>8.4907026168296804E-3</c:v>
                </c:pt>
                <c:pt idx="81">
                  <c:v>6.4683127985124406E-3</c:v>
                </c:pt>
                <c:pt idx="82">
                  <c:v>4.8870083165345087E-3</c:v>
                </c:pt>
                <c:pt idx="83">
                  <c:v>3.661584691746822E-3</c:v>
                </c:pt>
                <c:pt idx="84">
                  <c:v>2.7204440758121853E-3</c:v>
                </c:pt>
                <c:pt idx="85">
                  <c:v>2.0041371791281425E-3</c:v>
                </c:pt>
                <c:pt idx="86">
                  <c:v>1.4638803720168694E-3</c:v>
                </c:pt>
                <c:pt idx="87">
                  <c:v>1.0601055462127976E-3</c:v>
                </c:pt>
                <c:pt idx="88">
                  <c:v>7.6108665778173122E-4</c:v>
                </c:pt>
                <c:pt idx="89">
                  <c:v>5.4167384866213569E-4</c:v>
                </c:pt>
                <c:pt idx="90">
                  <c:v>3.8215431704771534E-4</c:v>
                </c:pt>
                <c:pt idx="91">
                  <c:v>2.6724909522301415E-4</c:v>
                </c:pt>
                <c:pt idx="92">
                  <c:v>1.8524680013412087E-4</c:v>
                </c:pt>
                <c:pt idx="93">
                  <c:v>1.2726926918721175E-4</c:v>
                </c:pt>
                <c:pt idx="94">
                  <c:v>8.6659665171621558E-5</c:v>
                </c:pt>
                <c:pt idx="95">
                  <c:v>5.8480918421421565E-5</c:v>
                </c:pt>
                <c:pt idx="96">
                  <c:v>3.9111005546648737E-5</c:v>
                </c:pt>
                <c:pt idx="97">
                  <c:v>2.592125668441416E-5</c:v>
                </c:pt>
                <c:pt idx="98">
                  <c:v>1.7024358876003599E-5</c:v>
                </c:pt>
                <c:pt idx="99">
                  <c:v>1.1079729724121861E-5</c:v>
                </c:pt>
                <c:pt idx="100">
                  <c:v>7.1452584324056432E-6</c:v>
                </c:pt>
                <c:pt idx="101">
                  <c:v>4.5658788356911723E-6</c:v>
                </c:pt>
                <c:pt idx="102">
                  <c:v>2.8909218897331051E-6</c:v>
                </c:pt>
                <c:pt idx="103">
                  <c:v>1.8136032168222679E-6</c:v>
                </c:pt>
                <c:pt idx="104">
                  <c:v>1.127278096156527E-6</c:v>
                </c:pt>
                <c:pt idx="105">
                  <c:v>6.9421204562016833E-7</c:v>
                </c:pt>
                <c:pt idx="106">
                  <c:v>4.2356043397361143E-7</c:v>
                </c:pt>
                <c:pt idx="107">
                  <c:v>2.5603014545587244E-7</c:v>
                </c:pt>
                <c:pt idx="108">
                  <c:v>1.5332396154921941E-7</c:v>
                </c:pt>
                <c:pt idx="109">
                  <c:v>9.0962690600790337E-8</c:v>
                </c:pt>
                <c:pt idx="110">
                  <c:v>5.3461655338327325E-8</c:v>
                </c:pt>
                <c:pt idx="111">
                  <c:v>3.1127138593057618E-8</c:v>
                </c:pt>
                <c:pt idx="112">
                  <c:v>1.7953365989222147E-8</c:v>
                </c:pt>
                <c:pt idx="113">
                  <c:v>1.0257817553473731E-8</c:v>
                </c:pt>
                <c:pt idx="114">
                  <c:v>5.805762634215022E-9</c:v>
                </c:pt>
                <c:pt idx="115">
                  <c:v>3.2550068630502545E-9</c:v>
                </c:pt>
                <c:pt idx="116">
                  <c:v>1.8076995551174601E-9</c:v>
                </c:pt>
                <c:pt idx="117">
                  <c:v>9.9443396214216174E-10</c:v>
                </c:pt>
                <c:pt idx="118">
                  <c:v>5.4186973195291071E-10</c:v>
                </c:pt>
                <c:pt idx="119">
                  <c:v>2.9246723239573156E-10</c:v>
                </c:pt>
                <c:pt idx="120">
                  <c:v>1.5635697959713311E-10</c:v>
                </c:pt>
              </c:numCache>
            </c:numRef>
          </c:yVal>
          <c:smooth val="1"/>
          <c:extLst>
            <c:ext xmlns:c16="http://schemas.microsoft.com/office/drawing/2014/chart" uri="{C3380CC4-5D6E-409C-BE32-E72D297353CC}">
              <c16:uniqueId val="{00000000-9789-45D8-AD77-1D1337F7CD7A}"/>
            </c:ext>
          </c:extLst>
        </c:ser>
        <c:ser>
          <c:idx val="1"/>
          <c:order val="1"/>
          <c:spPr>
            <a:ln w="19050" cap="rnd">
              <a:noFill/>
              <a:prstDash val="dash"/>
              <a:round/>
            </a:ln>
            <a:effectLst/>
          </c:spPr>
          <c:marker>
            <c:symbol val="triangle"/>
            <c:size val="4"/>
            <c:spPr>
              <a:solidFill>
                <a:schemeClr val="accent2"/>
              </a:solidFill>
              <a:ln w="9525">
                <a:solidFill>
                  <a:schemeClr val="accent2"/>
                </a:solidFill>
              </a:ln>
              <a:effectLst/>
            </c:spPr>
          </c:marker>
          <c:xVal>
            <c:numRef>
              <c:f>Sheet5!$L$82:$L$122</c:f>
              <c:numCache>
                <c:formatCode>General</c:formatCode>
                <c:ptCount val="4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-3.7</c:v>
                </c:pt>
                <c:pt idx="24">
                  <c:v>-3.6</c:v>
                </c:pt>
                <c:pt idx="25">
                  <c:v>-3.5</c:v>
                </c:pt>
                <c:pt idx="26">
                  <c:v>-3.4</c:v>
                </c:pt>
                <c:pt idx="27">
                  <c:v>-3.3</c:v>
                </c:pt>
                <c:pt idx="28">
                  <c:v>-3.2</c:v>
                </c:pt>
                <c:pt idx="29">
                  <c:v>-3.1</c:v>
                </c:pt>
                <c:pt idx="30">
                  <c:v>-3</c:v>
                </c:pt>
                <c:pt idx="31">
                  <c:v>-2.9</c:v>
                </c:pt>
                <c:pt idx="32">
                  <c:v>-2.8</c:v>
                </c:pt>
                <c:pt idx="33">
                  <c:v>-2.7</c:v>
                </c:pt>
                <c:pt idx="34">
                  <c:v>-2.6</c:v>
                </c:pt>
                <c:pt idx="35">
                  <c:v>-2.5</c:v>
                </c:pt>
                <c:pt idx="36">
                  <c:v>-2.4</c:v>
                </c:pt>
                <c:pt idx="37">
                  <c:v>-2.2999999999999998</c:v>
                </c:pt>
                <c:pt idx="38">
                  <c:v>-2.2000000000000002</c:v>
                </c:pt>
                <c:pt idx="39">
                  <c:v>-2.1</c:v>
                </c:pt>
                <c:pt idx="40">
                  <c:v>-2</c:v>
                </c:pt>
              </c:numCache>
            </c:numRef>
          </c:xVal>
          <c:yVal>
            <c:numRef>
              <c:f>Sheet5!$N$82:$N$122</c:f>
              <c:numCache>
                <c:formatCode>General</c:formatCode>
                <c:ptCount val="4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3.7</c:v>
                </c:pt>
                <c:pt idx="24">
                  <c:v>3.6</c:v>
                </c:pt>
                <c:pt idx="25">
                  <c:v>3.5</c:v>
                </c:pt>
                <c:pt idx="26">
                  <c:v>3.4</c:v>
                </c:pt>
                <c:pt idx="27">
                  <c:v>3.3</c:v>
                </c:pt>
                <c:pt idx="28">
                  <c:v>3.2</c:v>
                </c:pt>
                <c:pt idx="29">
                  <c:v>3.1</c:v>
                </c:pt>
                <c:pt idx="30">
                  <c:v>3</c:v>
                </c:pt>
                <c:pt idx="31">
                  <c:v>2.9</c:v>
                </c:pt>
                <c:pt idx="32">
                  <c:v>2.8</c:v>
                </c:pt>
                <c:pt idx="33">
                  <c:v>2.7</c:v>
                </c:pt>
                <c:pt idx="34">
                  <c:v>2.6</c:v>
                </c:pt>
                <c:pt idx="35">
                  <c:v>2.5</c:v>
                </c:pt>
                <c:pt idx="36">
                  <c:v>2.4</c:v>
                </c:pt>
                <c:pt idx="37">
                  <c:v>2.2999999999999998</c:v>
                </c:pt>
                <c:pt idx="38">
                  <c:v>2.2000000000000002</c:v>
                </c:pt>
                <c:pt idx="39">
                  <c:v>2.1</c:v>
                </c:pt>
                <c:pt idx="40">
                  <c:v>2</c:v>
                </c:pt>
              </c:numCache>
            </c:numRef>
          </c:yVal>
          <c:smooth val="1"/>
          <c:extLst>
            <c:ext xmlns:c16="http://schemas.microsoft.com/office/drawing/2014/chart" uri="{C3380CC4-5D6E-409C-BE32-E72D297353CC}">
              <c16:uniqueId val="{00000001-9789-45D8-AD77-1D1337F7CD7A}"/>
            </c:ext>
          </c:extLst>
        </c:ser>
        <c:ser>
          <c:idx val="2"/>
          <c:order val="2"/>
          <c:spPr>
            <a:ln w="12700" cap="rnd">
              <a:noFill/>
              <a:prstDash val="dash"/>
              <a:round/>
            </a:ln>
            <a:effectLst/>
          </c:spPr>
          <c:marker>
            <c:symbol val="circle"/>
            <c:size val="4"/>
            <c:spPr>
              <a:solidFill>
                <a:schemeClr val="accent3"/>
              </a:solidFill>
              <a:ln w="9525">
                <a:solidFill>
                  <a:schemeClr val="accent3"/>
                </a:solidFill>
              </a:ln>
              <a:effectLst/>
            </c:spPr>
          </c:marker>
          <c:dPt>
            <c:idx val="88"/>
            <c:marker>
              <c:symbol val="circle"/>
              <c:size val="4"/>
              <c:spPr>
                <a:solidFill>
                  <a:schemeClr val="accent3"/>
                </a:solidFill>
                <a:ln w="9525">
                  <a:solidFill>
                    <a:schemeClr val="accent3"/>
                  </a:solidFill>
                </a:ln>
                <a:effectLst/>
              </c:spPr>
            </c:marker>
            <c:bubble3D val="0"/>
            <c:spPr>
              <a:ln w="12700" cap="rnd">
                <a:noFill/>
                <a:prstDash val="dash"/>
                <a:round/>
              </a:ln>
              <a:effectLst/>
            </c:spPr>
            <c:extLst>
              <c:ext xmlns:c16="http://schemas.microsoft.com/office/drawing/2014/chart" uri="{C3380CC4-5D6E-409C-BE32-E72D297353CC}">
                <c16:uniqueId val="{00000003-9789-45D8-AD77-1D1337F7CD7A}"/>
              </c:ext>
            </c:extLst>
          </c:dPt>
          <c:xVal>
            <c:numRef>
              <c:f>Sheet5!$L$82:$L$202</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-3.7</c:v>
                </c:pt>
                <c:pt idx="24">
                  <c:v>-3.6</c:v>
                </c:pt>
                <c:pt idx="25">
                  <c:v>-3.5</c:v>
                </c:pt>
                <c:pt idx="26">
                  <c:v>-3.4</c:v>
                </c:pt>
                <c:pt idx="27">
                  <c:v>-3.3</c:v>
                </c:pt>
                <c:pt idx="28">
                  <c:v>-3.2</c:v>
                </c:pt>
                <c:pt idx="29">
                  <c:v>-3.1</c:v>
                </c:pt>
                <c:pt idx="30">
                  <c:v>-3</c:v>
                </c:pt>
                <c:pt idx="31">
                  <c:v>-2.9</c:v>
                </c:pt>
                <c:pt idx="32">
                  <c:v>-2.8</c:v>
                </c:pt>
                <c:pt idx="33">
                  <c:v>-2.7</c:v>
                </c:pt>
                <c:pt idx="34">
                  <c:v>-2.6</c:v>
                </c:pt>
                <c:pt idx="35">
                  <c:v>-2.5</c:v>
                </c:pt>
                <c:pt idx="36">
                  <c:v>-2.4</c:v>
                </c:pt>
                <c:pt idx="37">
                  <c:v>-2.2999999999999998</c:v>
                </c:pt>
                <c:pt idx="38">
                  <c:v>-2.2000000000000002</c:v>
                </c:pt>
                <c:pt idx="39">
                  <c:v>-2.1</c:v>
                </c:pt>
                <c:pt idx="40">
                  <c:v>-2</c:v>
                </c:pt>
                <c:pt idx="41">
                  <c:v>-1.9</c:v>
                </c:pt>
                <c:pt idx="42">
                  <c:v>-1.8</c:v>
                </c:pt>
                <c:pt idx="43">
                  <c:v>-1.7</c:v>
                </c:pt>
                <c:pt idx="44">
                  <c:v>-1.6</c:v>
                </c:pt>
                <c:pt idx="45">
                  <c:v>-1.5</c:v>
                </c:pt>
                <c:pt idx="46">
                  <c:v>-1.4</c:v>
                </c:pt>
                <c:pt idx="47">
                  <c:v>-1.3</c:v>
                </c:pt>
                <c:pt idx="48">
                  <c:v>-1.2</c:v>
                </c:pt>
                <c:pt idx="49">
                  <c:v>-1.1000000000000001</c:v>
                </c:pt>
                <c:pt idx="50">
                  <c:v>-1</c:v>
                </c:pt>
                <c:pt idx="51">
                  <c:v>-0.9</c:v>
                </c:pt>
                <c:pt idx="52">
                  <c:v>-0.8</c:v>
                </c:pt>
                <c:pt idx="53">
                  <c:v>-0.7</c:v>
                </c:pt>
                <c:pt idx="54">
                  <c:v>-0.6</c:v>
                </c:pt>
                <c:pt idx="55">
                  <c:v>-0.5</c:v>
                </c:pt>
                <c:pt idx="56">
                  <c:v>-0.4</c:v>
                </c:pt>
                <c:pt idx="57">
                  <c:v>-0.3</c:v>
                </c:pt>
                <c:pt idx="58">
                  <c:v>-0.2</c:v>
                </c:pt>
                <c:pt idx="59">
                  <c:v>-0.1</c:v>
                </c:pt>
                <c:pt idx="60">
                  <c:v>0</c:v>
                </c:pt>
                <c:pt idx="61">
                  <c:v>0.1</c:v>
                </c:pt>
                <c:pt idx="62">
                  <c:v>0.2</c:v>
                </c:pt>
                <c:pt idx="63">
                  <c:v>0.3</c:v>
                </c:pt>
                <c:pt idx="64">
                  <c:v>0.4</c:v>
                </c:pt>
                <c:pt idx="65">
                  <c:v>0.5</c:v>
                </c:pt>
                <c:pt idx="66">
                  <c:v>0.6</c:v>
                </c:pt>
                <c:pt idx="67">
                  <c:v>0.7</c:v>
                </c:pt>
                <c:pt idx="68">
                  <c:v>0.8</c:v>
                </c:pt>
                <c:pt idx="69">
                  <c:v>0.9</c:v>
                </c:pt>
                <c:pt idx="70">
                  <c:v>1</c:v>
                </c:pt>
                <c:pt idx="71">
                  <c:v>1.1000000000000001</c:v>
                </c:pt>
                <c:pt idx="72">
                  <c:v>1.2</c:v>
                </c:pt>
                <c:pt idx="73">
                  <c:v>1.3</c:v>
                </c:pt>
                <c:pt idx="74">
                  <c:v>1.4</c:v>
                </c:pt>
                <c:pt idx="75">
                  <c:v>1.5</c:v>
                </c:pt>
                <c:pt idx="76">
                  <c:v>1.6</c:v>
                </c:pt>
                <c:pt idx="77">
                  <c:v>1.7</c:v>
                </c:pt>
                <c:pt idx="78">
                  <c:v>1.8</c:v>
                </c:pt>
                <c:pt idx="79">
                  <c:v>1.9</c:v>
                </c:pt>
                <c:pt idx="80">
                  <c:v>2</c:v>
                </c:pt>
                <c:pt idx="81">
                  <c:v>2.1</c:v>
                </c:pt>
                <c:pt idx="82">
                  <c:v>2.2000000000000002</c:v>
                </c:pt>
                <c:pt idx="83">
                  <c:v>2.2999999999999998</c:v>
                </c:pt>
                <c:pt idx="84">
                  <c:v>2.4</c:v>
                </c:pt>
                <c:pt idx="85">
                  <c:v>2.5000000000000102</c:v>
                </c:pt>
                <c:pt idx="86">
                  <c:v>2.6</c:v>
                </c:pt>
                <c:pt idx="87">
                  <c:v>2.7</c:v>
                </c:pt>
                <c:pt idx="88">
                  <c:v>2.80000000000001</c:v>
                </c:pt>
                <c:pt idx="89">
                  <c:v>2.9000000000000101</c:v>
                </c:pt>
                <c:pt idx="90">
                  <c:v>3.0000000000000102</c:v>
                </c:pt>
                <c:pt idx="91">
                  <c:v>3.1</c:v>
                </c:pt>
                <c:pt idx="92">
                  <c:v>3.2000000000000099</c:v>
                </c:pt>
                <c:pt idx="93">
                  <c:v>3.30000000000001</c:v>
                </c:pt>
                <c:pt idx="94">
                  <c:v>3.4000000000000101</c:v>
                </c:pt>
                <c:pt idx="95">
                  <c:v>3.5000000000000102</c:v>
                </c:pt>
                <c:pt idx="96">
                  <c:v>3.6000000000000099</c:v>
                </c:pt>
                <c:pt idx="97">
                  <c:v>3.7000000000000099</c:v>
                </c:pt>
                <c:pt idx="98">
                  <c:v>3.80000000000001</c:v>
                </c:pt>
                <c:pt idx="99">
                  <c:v>3.9000000000000101</c:v>
                </c:pt>
                <c:pt idx="100">
                  <c:v>4.0000000000000098</c:v>
                </c:pt>
                <c:pt idx="101">
                  <c:v>4.1000000000000103</c:v>
                </c:pt>
                <c:pt idx="102">
                  <c:v>4.2000000000000099</c:v>
                </c:pt>
                <c:pt idx="103">
                  <c:v>4.3000000000000096</c:v>
                </c:pt>
                <c:pt idx="104">
                  <c:v>4.4000000000000101</c:v>
                </c:pt>
                <c:pt idx="105">
                  <c:v>4.5000000000000098</c:v>
                </c:pt>
                <c:pt idx="106">
                  <c:v>4.6000000000000103</c:v>
                </c:pt>
                <c:pt idx="107">
                  <c:v>4.7000000000000099</c:v>
                </c:pt>
                <c:pt idx="108">
                  <c:v>4.8000000000000096</c:v>
                </c:pt>
                <c:pt idx="109">
                  <c:v>4.9000000000000101</c:v>
                </c:pt>
                <c:pt idx="110">
                  <c:v>5.0000000000000098</c:v>
                </c:pt>
                <c:pt idx="111">
                  <c:v>5.1000000000000103</c:v>
                </c:pt>
                <c:pt idx="112">
                  <c:v>5.2000000000000099</c:v>
                </c:pt>
                <c:pt idx="113">
                  <c:v>5.3000000000000096</c:v>
                </c:pt>
                <c:pt idx="114">
                  <c:v>5.4000000000000101</c:v>
                </c:pt>
                <c:pt idx="115">
                  <c:v>5.5000000000000098</c:v>
                </c:pt>
                <c:pt idx="116">
                  <c:v>5.6000000000000103</c:v>
                </c:pt>
                <c:pt idx="117">
                  <c:v>5.7000000000000099</c:v>
                </c:pt>
                <c:pt idx="118">
                  <c:v>5.8000000000000096</c:v>
                </c:pt>
                <c:pt idx="119">
                  <c:v>5.9000000000000101</c:v>
                </c:pt>
                <c:pt idx="120">
                  <c:v>6.0000000000000098</c:v>
                </c:pt>
              </c:numCache>
            </c:numRef>
          </c:xVal>
          <c:yVal>
            <c:numRef>
              <c:f>Sheet5!$O$82:$O$202</c:f>
              <c:numCache>
                <c:formatCode>General</c:formatCode>
                <c:ptCount val="121"/>
                <c:pt idx="0">
                  <c:v>3.9964099999999974</c:v>
                </c:pt>
                <c:pt idx="1">
                  <c:v>4.2267938732999966</c:v>
                </c:pt>
                <c:pt idx="2">
                  <c:v>4.4130143231999952</c:v>
                </c:pt>
                <c:pt idx="3">
                  <c:v>4.5597554716999973</c:v>
                </c:pt>
                <c:pt idx="4">
                  <c:v>4.6713293088000007</c:v>
                </c:pt>
                <c:pt idx="5">
                  <c:v>4.7516953124999972</c:v>
                </c:pt>
                <c:pt idx="6">
                  <c:v>4.8044795647999941</c:v>
                </c:pt>
                <c:pt idx="7">
                  <c:v>4.8329933637000018</c:v>
                </c:pt>
                <c:pt idx="8">
                  <c:v>4.8402513311999957</c:v>
                </c:pt>
                <c:pt idx="9">
                  <c:v>4.8289890172999979</c:v>
                </c:pt>
                <c:pt idx="10">
                  <c:v>4.8016800000000011</c:v>
                </c:pt>
                <c:pt idx="11">
                  <c:v>4.760552481299996</c:v>
                </c:pt>
                <c:pt idx="12">
                  <c:v>4.7076053792000003</c:v>
                </c:pt>
                <c:pt idx="13">
                  <c:v>4.6446239156999987</c:v>
                </c:pt>
                <c:pt idx="14">
                  <c:v>4.5731947008000002</c:v>
                </c:pt>
                <c:pt idx="15">
                  <c:v>4.4947203125000001</c:v>
                </c:pt>
                <c:pt idx="16">
                  <c:v>4.4104333728</c:v>
                </c:pt>
                <c:pt idx="17">
                  <c:v>4.3214101197000003</c:v>
                </c:pt>
                <c:pt idx="18">
                  <c:v>4.2285834752000007</c:v>
                </c:pt>
                <c:pt idx="19">
                  <c:v>4.1327556093000002</c:v>
                </c:pt>
                <c:pt idx="20">
                  <c:v>4.0346099999999989</c:v>
                </c:pt>
                <c:pt idx="21">
                  <c:v>3.9347229892999986</c:v>
                </c:pt>
                <c:pt idx="22">
                  <c:v>3.833574835199999</c:v>
                </c:pt>
                <c:pt idx="23">
                  <c:v>3.7315602596999993</c:v>
                </c:pt>
                <c:pt idx="24">
                  <c:v>3.628998492800001</c:v>
                </c:pt>
                <c:pt idx="25">
                  <c:v>3.5261428125000003</c:v>
                </c:pt>
                <c:pt idx="26">
                  <c:v>3.4231895808000004</c:v>
                </c:pt>
                <c:pt idx="27">
                  <c:v>3.3202867756999992</c:v>
                </c:pt>
                <c:pt idx="28">
                  <c:v>3.2175420191999997</c:v>
                </c:pt>
                <c:pt idx="29">
                  <c:v>3.1150301012999999</c:v>
                </c:pt>
                <c:pt idx="30">
                  <c:v>3.0127999999999995</c:v>
                </c:pt>
                <c:pt idx="31">
                  <c:v>2.9108813972999998</c:v>
                </c:pt>
                <c:pt idx="32">
                  <c:v>2.8092906911999997</c:v>
                </c:pt>
                <c:pt idx="33">
                  <c:v>2.7080365036999998</c:v>
                </c:pt>
                <c:pt idx="34">
                  <c:v>2.6071246847999996</c:v>
                </c:pt>
                <c:pt idx="35">
                  <c:v>2.5065628124999999</c:v>
                </c:pt>
                <c:pt idx="36">
                  <c:v>2.4063641888</c:v>
                </c:pt>
                <c:pt idx="37">
                  <c:v>2.3065513316999997</c:v>
                </c:pt>
                <c:pt idx="38">
                  <c:v>2.2071589632000004</c:v>
                </c:pt>
                <c:pt idx="39">
                  <c:v>2.1082364932999997</c:v>
                </c:pt>
                <c:pt idx="40">
                  <c:v>2.0098500000000001</c:v>
                </c:pt>
                <c:pt idx="41">
                  <c:v>1.9120837052999999</c:v>
                </c:pt>
                <c:pt idx="42">
                  <c:v>1.8150409472000002</c:v>
                </c:pt>
                <c:pt idx="43">
                  <c:v>1.7188446476999997</c:v>
                </c:pt>
                <c:pt idx="44">
                  <c:v>1.6236372768000003</c:v>
                </c:pt>
                <c:pt idx="45">
                  <c:v>1.5295803125</c:v>
                </c:pt>
                <c:pt idx="46">
                  <c:v>1.4368531967999998</c:v>
                </c:pt>
                <c:pt idx="47">
                  <c:v>1.3456517876999998</c:v>
                </c:pt>
                <c:pt idx="48">
                  <c:v>1.2561863071999999</c:v>
                </c:pt>
                <c:pt idx="49">
                  <c:v>1.1686787853</c:v>
                </c:pt>
                <c:pt idx="50">
                  <c:v>1.0833600000000001</c:v>
                </c:pt>
                <c:pt idx="51">
                  <c:v>1.0004659133</c:v>
                </c:pt>
                <c:pt idx="52">
                  <c:v>0.92023360320000003</c:v>
                </c:pt>
                <c:pt idx="53">
                  <c:v>0.84289669169999992</c:v>
                </c:pt>
                <c:pt idx="54">
                  <c:v>0.76868026880000007</c:v>
                </c:pt>
                <c:pt idx="55">
                  <c:v>0.69779531249999993</c:v>
                </c:pt>
                <c:pt idx="56">
                  <c:v>0.63043260480000018</c:v>
                </c:pt>
                <c:pt idx="57">
                  <c:v>0.56675614369999994</c:v>
                </c:pt>
                <c:pt idx="58">
                  <c:v>0.50689605120000003</c:v>
                </c:pt>
                <c:pt idx="59">
                  <c:v>0.45094097729999999</c:v>
                </c:pt>
                <c:pt idx="60">
                  <c:v>0.39893000000000001</c:v>
                </c:pt>
                <c:pt idx="61">
                  <c:v>0.35084402129999998</c:v>
                </c:pt>
                <c:pt idx="62">
                  <c:v>0.30659665920000001</c:v>
                </c:pt>
                <c:pt idx="63">
                  <c:v>0.26602463570000001</c:v>
                </c:pt>
                <c:pt idx="64">
                  <c:v>0.22887766079999999</c:v>
                </c:pt>
                <c:pt idx="65">
                  <c:v>0.19480781250000004</c:v>
                </c:pt>
                <c:pt idx="66">
                  <c:v>0.16335841280000007</c:v>
                </c:pt>
                <c:pt idx="67">
                  <c:v>0.13395239970000006</c:v>
                </c:pt>
                <c:pt idx="68">
                  <c:v>0.10588019520000004</c:v>
                </c:pt>
                <c:pt idx="69">
                  <c:v>7.8287069300000026E-2</c:v>
                </c:pt>
                <c:pt idx="70">
                  <c:v>5.0160000000000059E-2</c:v>
                </c:pt>
                <c:pt idx="71">
                  <c:v>2.0314029299999994E-2</c:v>
                </c:pt>
                <c:pt idx="72">
                  <c:v>-1.2621884799999886E-2</c:v>
                </c:pt>
                <c:pt idx="73">
                  <c:v>-5.0219520299999987E-2</c:v>
                </c:pt>
                <c:pt idx="74">
                  <c:v>-9.4266547199999828E-2</c:v>
                </c:pt>
                <c:pt idx="75">
                  <c:v>-0.14678218749999988</c:v>
                </c:pt>
                <c:pt idx="76">
                  <c:v>-0.21003337919999998</c:v>
                </c:pt>
                <c:pt idx="77">
                  <c:v>-0.28655144429999979</c:v>
                </c:pt>
                <c:pt idx="78">
                  <c:v>-0.37914926080000005</c:v>
                </c:pt>
                <c:pt idx="79">
                  <c:v>-0.49093893869999988</c:v>
                </c:pt>
                <c:pt idx="80">
                  <c:v>-0.62534999999999985</c:v>
                </c:pt>
                <c:pt idx="81">
                  <c:v>-0.78614806269999993</c:v>
                </c:pt>
                <c:pt idx="82">
                  <c:v>-0.97745402880000021</c:v>
                </c:pt>
                <c:pt idx="83">
                  <c:v>-1.2037637762999995</c:v>
                </c:pt>
                <c:pt idx="84">
                  <c:v>-1.4699683551999996</c:v>
                </c:pt>
                <c:pt idx="85">
                  <c:v>-1.7813746875000345</c:v>
                </c:pt>
                <c:pt idx="86">
                  <c:v>-2.1437267712000008</c:v>
                </c:pt>
                <c:pt idx="87">
                  <c:v>-2.563227388300001</c:v>
                </c:pt>
                <c:pt idx="88">
                  <c:v>-3.0465603168000515</c:v>
                </c:pt>
                <c:pt idx="89">
                  <c:v>-3.6009130467000596</c:v>
                </c:pt>
                <c:pt idx="90">
                  <c:v>-4.2340000000000675</c:v>
                </c:pt>
                <c:pt idx="91">
                  <c:v>-4.9540862547</c:v>
                </c:pt>
                <c:pt idx="92">
                  <c:v>-5.7700117728000864</c:v>
                </c:pt>
                <c:pt idx="93">
                  <c:v>-6.6912161323000987</c:v>
                </c:pt>
                <c:pt idx="94">
                  <c:v>-7.7277637632001088</c:v>
                </c:pt>
                <c:pt idx="95">
                  <c:v>-8.8903696875001241</c:v>
                </c:pt>
                <c:pt idx="96">
                  <c:v>-10.190425763200134</c:v>
                </c:pt>
                <c:pt idx="97">
                  <c:v>-11.640027432300151</c:v>
                </c:pt>
                <c:pt idx="98">
                  <c:v>-13.252000972800168</c:v>
                </c:pt>
                <c:pt idx="99">
                  <c:v>-15.039931254700191</c:v>
                </c:pt>
                <c:pt idx="100">
                  <c:v>-17.018190000000203</c:v>
                </c:pt>
                <c:pt idx="101">
                  <c:v>-19.201964546700239</c:v>
                </c:pt>
                <c:pt idx="102">
                  <c:v>-21.607287116800247</c:v>
                </c:pt>
                <c:pt idx="103">
                  <c:v>-24.251064588300267</c:v>
                </c:pt>
                <c:pt idx="104">
                  <c:v>-27.151108771200303</c:v>
                </c:pt>
                <c:pt idx="105">
                  <c:v>-30.326167187500324</c:v>
                </c:pt>
                <c:pt idx="106">
                  <c:v>-33.795954355200379</c:v>
                </c:pt>
                <c:pt idx="107">
                  <c:v>-37.58118357630039</c:v>
                </c:pt>
                <c:pt idx="108">
                  <c:v>-41.703599228800407</c:v>
                </c:pt>
                <c:pt idx="109">
                  <c:v>-46.186009562700463</c:v>
                </c:pt>
                <c:pt idx="110">
                  <c:v>-51.052320000000506</c:v>
                </c:pt>
                <c:pt idx="111">
                  <c:v>-56.327566938700549</c:v>
                </c:pt>
                <c:pt idx="112">
                  <c:v>-62.037952060800578</c:v>
                </c:pt>
                <c:pt idx="113">
                  <c:v>-68.210877144300625</c:v>
                </c:pt>
                <c:pt idx="114">
                  <c:v>-74.874979379200695</c:v>
                </c:pt>
                <c:pt idx="115">
                  <c:v>-82.060167187500724</c:v>
                </c:pt>
                <c:pt idx="116">
                  <c:v>-89.79765654720083</c:v>
                </c:pt>
                <c:pt idx="117">
                  <c:v>-98.120007820300884</c:v>
                </c:pt>
                <c:pt idx="118">
                  <c:v>-107.06116308480091</c:v>
                </c:pt>
                <c:pt idx="119">
                  <c:v>-116.65648397070098</c:v>
                </c:pt>
                <c:pt idx="120">
                  <c:v>-126.94279000000103</c:v>
                </c:pt>
              </c:numCache>
            </c:numRef>
          </c:yVal>
          <c:smooth val="1"/>
          <c:extLst>
            <c:ext xmlns:c16="http://schemas.microsoft.com/office/drawing/2014/chart" uri="{C3380CC4-5D6E-409C-BE32-E72D297353CC}">
              <c16:uniqueId val="{00000004-9789-45D8-AD77-1D1337F7CD7A}"/>
            </c:ext>
          </c:extLst>
        </c:ser>
        <c:ser>
          <c:idx val="3"/>
          <c:order val="3"/>
          <c:spPr>
            <a:ln w="19050" cap="rnd">
              <a:noFill/>
              <a:round/>
            </a:ln>
            <a:effectLst/>
          </c:spPr>
          <c:marker>
            <c:symbol val="square"/>
            <c:size val="4"/>
            <c:spPr>
              <a:solidFill>
                <a:schemeClr val="accent4"/>
              </a:solidFill>
              <a:ln w="0">
                <a:noFill/>
              </a:ln>
              <a:effectLst/>
            </c:spPr>
          </c:marker>
          <c:xVal>
            <c:numRef>
              <c:f>Sheet5!$L$82:$L$202</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-3.7</c:v>
                </c:pt>
                <c:pt idx="24">
                  <c:v>-3.6</c:v>
                </c:pt>
                <c:pt idx="25">
                  <c:v>-3.5</c:v>
                </c:pt>
                <c:pt idx="26">
                  <c:v>-3.4</c:v>
                </c:pt>
                <c:pt idx="27">
                  <c:v>-3.3</c:v>
                </c:pt>
                <c:pt idx="28">
                  <c:v>-3.2</c:v>
                </c:pt>
                <c:pt idx="29">
                  <c:v>-3.1</c:v>
                </c:pt>
                <c:pt idx="30">
                  <c:v>-3</c:v>
                </c:pt>
                <c:pt idx="31">
                  <c:v>-2.9</c:v>
                </c:pt>
                <c:pt idx="32">
                  <c:v>-2.8</c:v>
                </c:pt>
                <c:pt idx="33">
                  <c:v>-2.7</c:v>
                </c:pt>
                <c:pt idx="34">
                  <c:v>-2.6</c:v>
                </c:pt>
                <c:pt idx="35">
                  <c:v>-2.5</c:v>
                </c:pt>
                <c:pt idx="36">
                  <c:v>-2.4</c:v>
                </c:pt>
                <c:pt idx="37">
                  <c:v>-2.2999999999999998</c:v>
                </c:pt>
                <c:pt idx="38">
                  <c:v>-2.2000000000000002</c:v>
                </c:pt>
                <c:pt idx="39">
                  <c:v>-2.1</c:v>
                </c:pt>
                <c:pt idx="40">
                  <c:v>-2</c:v>
                </c:pt>
                <c:pt idx="41">
                  <c:v>-1.9</c:v>
                </c:pt>
                <c:pt idx="42">
                  <c:v>-1.8</c:v>
                </c:pt>
                <c:pt idx="43">
                  <c:v>-1.7</c:v>
                </c:pt>
                <c:pt idx="44">
                  <c:v>-1.6</c:v>
                </c:pt>
                <c:pt idx="45">
                  <c:v>-1.5</c:v>
                </c:pt>
                <c:pt idx="46">
                  <c:v>-1.4</c:v>
                </c:pt>
                <c:pt idx="47">
                  <c:v>-1.3</c:v>
                </c:pt>
                <c:pt idx="48">
                  <c:v>-1.2</c:v>
                </c:pt>
                <c:pt idx="49">
                  <c:v>-1.1000000000000001</c:v>
                </c:pt>
                <c:pt idx="50">
                  <c:v>-1</c:v>
                </c:pt>
                <c:pt idx="51">
                  <c:v>-0.9</c:v>
                </c:pt>
                <c:pt idx="52">
                  <c:v>-0.8</c:v>
                </c:pt>
                <c:pt idx="53">
                  <c:v>-0.7</c:v>
                </c:pt>
                <c:pt idx="54">
                  <c:v>-0.6</c:v>
                </c:pt>
                <c:pt idx="55">
                  <c:v>-0.5</c:v>
                </c:pt>
                <c:pt idx="56">
                  <c:v>-0.4</c:v>
                </c:pt>
                <c:pt idx="57">
                  <c:v>-0.3</c:v>
                </c:pt>
                <c:pt idx="58">
                  <c:v>-0.2</c:v>
                </c:pt>
                <c:pt idx="59">
                  <c:v>-0.1</c:v>
                </c:pt>
                <c:pt idx="60">
                  <c:v>0</c:v>
                </c:pt>
                <c:pt idx="61">
                  <c:v>0.1</c:v>
                </c:pt>
                <c:pt idx="62">
                  <c:v>0.2</c:v>
                </c:pt>
                <c:pt idx="63">
                  <c:v>0.3</c:v>
                </c:pt>
                <c:pt idx="64">
                  <c:v>0.4</c:v>
                </c:pt>
                <c:pt idx="65">
                  <c:v>0.5</c:v>
                </c:pt>
                <c:pt idx="66">
                  <c:v>0.6</c:v>
                </c:pt>
                <c:pt idx="67">
                  <c:v>0.7</c:v>
                </c:pt>
                <c:pt idx="68">
                  <c:v>0.8</c:v>
                </c:pt>
                <c:pt idx="69">
                  <c:v>0.9</c:v>
                </c:pt>
                <c:pt idx="70">
                  <c:v>1</c:v>
                </c:pt>
                <c:pt idx="71">
                  <c:v>1.1000000000000001</c:v>
                </c:pt>
                <c:pt idx="72">
                  <c:v>1.2</c:v>
                </c:pt>
                <c:pt idx="73">
                  <c:v>1.3</c:v>
                </c:pt>
                <c:pt idx="74">
                  <c:v>1.4</c:v>
                </c:pt>
                <c:pt idx="75">
                  <c:v>1.5</c:v>
                </c:pt>
                <c:pt idx="76">
                  <c:v>1.6</c:v>
                </c:pt>
                <c:pt idx="77">
                  <c:v>1.7</c:v>
                </c:pt>
                <c:pt idx="78">
                  <c:v>1.8</c:v>
                </c:pt>
                <c:pt idx="79">
                  <c:v>1.9</c:v>
                </c:pt>
                <c:pt idx="80">
                  <c:v>2</c:v>
                </c:pt>
                <c:pt idx="81">
                  <c:v>2.1</c:v>
                </c:pt>
                <c:pt idx="82">
                  <c:v>2.2000000000000002</c:v>
                </c:pt>
                <c:pt idx="83">
                  <c:v>2.2999999999999998</c:v>
                </c:pt>
                <c:pt idx="84">
                  <c:v>2.4</c:v>
                </c:pt>
                <c:pt idx="85">
                  <c:v>2.5000000000000102</c:v>
                </c:pt>
                <c:pt idx="86">
                  <c:v>2.6</c:v>
                </c:pt>
                <c:pt idx="87">
                  <c:v>2.7</c:v>
                </c:pt>
                <c:pt idx="88">
                  <c:v>2.80000000000001</c:v>
                </c:pt>
                <c:pt idx="89">
                  <c:v>2.9000000000000101</c:v>
                </c:pt>
                <c:pt idx="90">
                  <c:v>3.0000000000000102</c:v>
                </c:pt>
                <c:pt idx="91">
                  <c:v>3.1</c:v>
                </c:pt>
                <c:pt idx="92">
                  <c:v>3.2000000000000099</c:v>
                </c:pt>
                <c:pt idx="93">
                  <c:v>3.30000000000001</c:v>
                </c:pt>
                <c:pt idx="94">
                  <c:v>3.4000000000000101</c:v>
                </c:pt>
                <c:pt idx="95">
                  <c:v>3.5000000000000102</c:v>
                </c:pt>
                <c:pt idx="96">
                  <c:v>3.6000000000000099</c:v>
                </c:pt>
                <c:pt idx="97">
                  <c:v>3.7000000000000099</c:v>
                </c:pt>
                <c:pt idx="98">
                  <c:v>3.80000000000001</c:v>
                </c:pt>
                <c:pt idx="99">
                  <c:v>3.9000000000000101</c:v>
                </c:pt>
                <c:pt idx="100">
                  <c:v>4.0000000000000098</c:v>
                </c:pt>
                <c:pt idx="101">
                  <c:v>4.1000000000000103</c:v>
                </c:pt>
                <c:pt idx="102">
                  <c:v>4.2000000000000099</c:v>
                </c:pt>
                <c:pt idx="103">
                  <c:v>4.3000000000000096</c:v>
                </c:pt>
                <c:pt idx="104">
                  <c:v>4.4000000000000101</c:v>
                </c:pt>
                <c:pt idx="105">
                  <c:v>4.5000000000000098</c:v>
                </c:pt>
                <c:pt idx="106">
                  <c:v>4.6000000000000103</c:v>
                </c:pt>
                <c:pt idx="107">
                  <c:v>4.7000000000000099</c:v>
                </c:pt>
                <c:pt idx="108">
                  <c:v>4.8000000000000096</c:v>
                </c:pt>
                <c:pt idx="109">
                  <c:v>4.9000000000000101</c:v>
                </c:pt>
                <c:pt idx="110">
                  <c:v>5.0000000000000098</c:v>
                </c:pt>
                <c:pt idx="111">
                  <c:v>5.1000000000000103</c:v>
                </c:pt>
                <c:pt idx="112">
                  <c:v>5.2000000000000099</c:v>
                </c:pt>
                <c:pt idx="113">
                  <c:v>5.3000000000000096</c:v>
                </c:pt>
                <c:pt idx="114">
                  <c:v>5.4000000000000101</c:v>
                </c:pt>
                <c:pt idx="115">
                  <c:v>5.5000000000000098</c:v>
                </c:pt>
                <c:pt idx="116">
                  <c:v>5.6000000000000103</c:v>
                </c:pt>
                <c:pt idx="117">
                  <c:v>5.7000000000000099</c:v>
                </c:pt>
                <c:pt idx="118">
                  <c:v>5.8000000000000096</c:v>
                </c:pt>
                <c:pt idx="119">
                  <c:v>5.9000000000000101</c:v>
                </c:pt>
                <c:pt idx="120">
                  <c:v>6.0000000000000098</c:v>
                </c:pt>
              </c:numCache>
            </c:numRef>
          </c:xVal>
          <c:yVal>
            <c:numRef>
              <c:f>Sheet5!$P$82:$P$202</c:f>
              <c:numCache>
                <c:formatCode>General</c:formatCode>
                <c:ptCount val="121"/>
                <c:pt idx="0">
                  <c:v>-120.439149396</c:v>
                </c:pt>
                <c:pt idx="1">
                  <c:v>-110.29229702340744</c:v>
                </c:pt>
                <c:pt idx="2">
                  <c:v>-100.83397238878993</c:v>
                </c:pt>
                <c:pt idx="3">
                  <c:v>-92.027468217836272</c:v>
                </c:pt>
                <c:pt idx="4">
                  <c:v>-83.837531984320734</c:v>
                </c:pt>
                <c:pt idx="5">
                  <c:v>-76.230327593468758</c:v>
                </c:pt>
                <c:pt idx="6">
                  <c:v>-69.173397570328163</c:v>
                </c:pt>
                <c:pt idx="7">
                  <c:v>-62.635625753147778</c:v>
                </c:pt>
                <c:pt idx="8">
                  <c:v>-56.587200491762445</c:v>
                </c:pt>
                <c:pt idx="9">
                  <c:v>-50.999578350984059</c:v>
                </c:pt>
                <c:pt idx="10">
                  <c:v>-45.845448318999999</c:v>
                </c:pt>
                <c:pt idx="11">
                  <c:v>-41.098696520777345</c:v>
                </c:pt>
                <c:pt idx="12">
                  <c:v>-36.734371436474113</c:v>
                </c:pt>
                <c:pt idx="13">
                  <c:v>-32.72864962485712</c:v>
                </c:pt>
                <c:pt idx="14">
                  <c:v>-29.058801951725876</c:v>
                </c:pt>
                <c:pt idx="15">
                  <c:v>-25.703160323343752</c:v>
                </c:pt>
                <c:pt idx="16">
                  <c:v>-22.64108492487502</c:v>
                </c:pt>
                <c:pt idx="17">
                  <c:v>-19.85293196382894</c:v>
                </c:pt>
                <c:pt idx="18">
                  <c:v>-17.320021918510271</c:v>
                </c:pt>
                <c:pt idx="19">
                  <c:v>-15.024608291476195</c:v>
                </c:pt>
                <c:pt idx="20">
                  <c:v>-12.949846868000002</c:v>
                </c:pt>
                <c:pt idx="21">
                  <c:v>-11.079765479541198</c:v>
                </c:pt>
                <c:pt idx="22">
                  <c:v>-9.3992342722222713</c:v>
                </c:pt>
                <c:pt idx="23">
                  <c:v>-7.8939364803119449</c:v>
                </c:pt>
                <c:pt idx="24">
                  <c:v>-6.55033970471501</c:v>
                </c:pt>
                <c:pt idx="25">
                  <c:v>-5.3556676964687489</c:v>
                </c:pt>
                <c:pt idx="26">
                  <c:v>-4.2978726452458869</c:v>
                </c:pt>
                <c:pt idx="27">
                  <c:v>-3.3656079728641002</c:v>
                </c:pt>
                <c:pt idx="28">
                  <c:v>-2.5482016318021143</c:v>
                </c:pt>
                <c:pt idx="29">
                  <c:v>-1.8356299087223191</c:v>
                </c:pt>
                <c:pt idx="30">
                  <c:v>-1.218491733</c:v>
                </c:pt>
                <c:pt idx="31">
                  <c:v>-0.68798349025907768</c:v>
                </c:pt>
                <c:pt idx="32">
                  <c:v>-0.23587434091443121</c:v>
                </c:pt>
                <c:pt idx="33">
                  <c:v>0.14551795627921726</c:v>
                </c:pt>
                <c:pt idx="34">
                  <c:v>0.46335071567187175</c:v>
                </c:pt>
                <c:pt idx="35">
                  <c:v>0.72427949115625023</c:v>
                </c:pt>
                <c:pt idx="36">
                  <c:v>0.93448073759923211</c:v>
                </c:pt>
                <c:pt idx="37">
                  <c:v>1.0996739672667382</c:v>
                </c:pt>
                <c:pt idx="38">
                  <c:v>1.2251434012420477</c:v>
                </c:pt>
                <c:pt idx="39">
                  <c:v>1.3157591158375623</c:v>
                </c:pt>
                <c:pt idx="40">
                  <c:v>1.3759976840000001</c:v>
                </c:pt>
                <c:pt idx="41">
                  <c:v>1.4099623117090421</c:v>
                </c:pt>
                <c:pt idx="42">
                  <c:v>1.4214024693694081</c:v>
                </c:pt>
                <c:pt idx="43">
                  <c:v>1.4137330181963779</c:v>
                </c:pt>
                <c:pt idx="44">
                  <c:v>1.390052831594752</c:v>
                </c:pt>
                <c:pt idx="45">
                  <c:v>1.35316291153125</c:v>
                </c:pt>
                <c:pt idx="46">
                  <c:v>1.305583999900352</c:v>
                </c:pt>
                <c:pt idx="47">
                  <c:v>1.2495736848835779</c:v>
                </c:pt>
                <c:pt idx="48">
                  <c:v>1.1871430023022083</c:v>
                </c:pt>
                <c:pt idx="49">
                  <c:v>1.1200725319634421</c:v>
                </c:pt>
                <c:pt idx="50">
                  <c:v>1.049927989</c:v>
                </c:pt>
                <c:pt idx="51">
                  <c:v>0.97807531020316185</c:v>
                </c:pt>
                <c:pt idx="52">
                  <c:v>0.90569523534924812</c:v>
                </c:pt>
                <c:pt idx="53">
                  <c:v>0.83379738351953792</c:v>
                </c:pt>
                <c:pt idx="54">
                  <c:v>0.76323382441363208</c:v>
                </c:pt>
                <c:pt idx="55">
                  <c:v>0.69471214465625009</c:v>
                </c:pt>
                <c:pt idx="56">
                  <c:v>0.62880800909747203</c:v>
                </c:pt>
                <c:pt idx="57">
                  <c:v>0.56597721710641791</c:v>
                </c:pt>
                <c:pt idx="58">
                  <c:v>0.50656725385836798</c:v>
                </c:pt>
                <c:pt idx="59">
                  <c:v>0.45082833661532201</c:v>
                </c:pt>
                <c:pt idx="60">
                  <c:v>0.39892395600000002</c:v>
                </c:pt>
                <c:pt idx="61">
                  <c:v>0.35094091226328211</c:v>
                </c:pt>
                <c:pt idx="62">
                  <c:v>0.30689884654508803</c:v>
                </c:pt>
                <c:pt idx="63">
                  <c:v>0.26675926712869802</c:v>
                </c:pt>
                <c:pt idx="64">
                  <c:v>0.23043407068851202</c:v>
                </c:pt>
                <c:pt idx="65">
                  <c:v>0.19779355853125</c:v>
                </c:pt>
                <c:pt idx="66">
                  <c:v>0.168673947830592</c:v>
                </c:pt>
                <c:pt idx="67">
                  <c:v>0.14288437785525801</c:v>
                </c:pt>
                <c:pt idx="68">
                  <c:v>0.12021341119052802</c:v>
                </c:pt>
                <c:pt idx="69">
                  <c:v>0.100435029953202</c:v>
                </c:pt>
                <c:pt idx="70">
                  <c:v>8.3314127000000002E-2</c:v>
                </c:pt>
                <c:pt idx="71">
                  <c:v>6.8611492129401999E-2</c:v>
                </c:pt>
                <c:pt idx="72">
                  <c:v>5.6088293276928013E-2</c:v>
                </c:pt>
                <c:pt idx="73">
                  <c:v>4.551005270385803E-2</c:v>
                </c:pt>
                <c:pt idx="74">
                  <c:v>3.6650118179392038E-2</c:v>
                </c:pt>
                <c:pt idx="75">
                  <c:v>2.929262915625E-2</c:v>
                </c:pt>
                <c:pt idx="76">
                  <c:v>2.323497793971202E-2</c:v>
                </c:pt>
                <c:pt idx="77">
                  <c:v>1.8289765850097898E-2</c:v>
                </c:pt>
                <c:pt idx="78">
                  <c:v>1.4286254378688062E-2</c:v>
                </c:pt>
                <c:pt idx="79">
                  <c:v>1.107131133708205E-2</c:v>
                </c:pt>
                <c:pt idx="80">
                  <c:v>8.509851999999915E-3</c:v>
                </c:pt>
                <c:pt idx="81">
                  <c:v>6.4847752415218909E-3</c:v>
                </c:pt>
                <c:pt idx="82">
                  <c:v>4.8963946647679474E-3</c:v>
                </c:pt>
                <c:pt idx="83">
                  <c:v>3.66136472501781E-3</c:v>
                </c:pt>
                <c:pt idx="84">
                  <c:v>2.7111018462720182E-3</c:v>
                </c:pt>
                <c:pt idx="85">
                  <c:v>1.9897005312499161E-3</c:v>
                </c:pt>
                <c:pt idx="86">
                  <c:v>1.4513444648321383E-3</c:v>
                </c:pt>
                <c:pt idx="87">
                  <c:v>1.057212610938052E-3</c:v>
                </c:pt>
                <c:pt idx="88">
                  <c:v>7.7188030284780496E-4</c:v>
                </c:pt>
                <c:pt idx="89">
                  <c:v>5.5921532696201481E-4</c:v>
                </c:pt>
                <c:pt idx="90">
                  <c:v>3.7776899999997227E-4</c:v>
                </c:pt>
                <c:pt idx="91">
                  <c:v>1.7566223964193828E-4</c:v>
                </c:pt>
                <c:pt idx="92">
                  <c:v>-1.1503337139251446E-4</c:v>
                </c:pt>
                <c:pt idx="93">
                  <c:v>-5.844195278219555E-4</c:v>
                </c:pt>
                <c:pt idx="94">
                  <c:v>-1.3514001508485585E-3</c:v>
                </c:pt>
                <c:pt idx="95">
                  <c:v>-2.5708153437495884E-3</c:v>
                </c:pt>
                <c:pt idx="96">
                  <c:v>-4.4410803540482213E-3</c:v>
                </c:pt>
                <c:pt idx="97">
                  <c:v>-7.2123295422221734E-3</c:v>
                </c:pt>
                <c:pt idx="98">
                  <c:v>-1.1195065356992995E-2</c:v>
                </c:pt>
                <c:pt idx="99">
                  <c:v>-1.6769312317158391E-2</c:v>
                </c:pt>
                <c:pt idx="100">
                  <c:v>-2.4394276000001103E-2</c:v>
                </c:pt>
                <c:pt idx="101">
                  <c:v>-3.4618507036239254E-2</c:v>
                </c:pt>
                <c:pt idx="102">
                  <c:v>-4.809057011155371E-2</c:v>
                </c:pt>
                <c:pt idx="103">
                  <c:v>-6.5570217974665113E-2</c:v>
                </c:pt>
                <c:pt idx="104">
                  <c:v>-8.7940070451969277E-2</c:v>
                </c:pt>
                <c:pt idx="105">
                  <c:v>-0.11621779846875313</c:v>
                </c:pt>
                <c:pt idx="106">
                  <c:v>-0.15156881307693126</c:v>
                </c:pt>
                <c:pt idx="107">
                  <c:v>-0.19531945948938745</c:v>
                </c:pt>
                <c:pt idx="108">
                  <c:v>-0.24897071612083366</c:v>
                </c:pt>
                <c:pt idx="109">
                  <c:v>-0.31421239863528427</c:v>
                </c:pt>
                <c:pt idx="110">
                  <c:v>-0.39293786900001315</c:v>
                </c:pt>
                <c:pt idx="111">
                  <c:v>-0.48725924954613475</c:v>
                </c:pt>
                <c:pt idx="112">
                  <c:v>-0.59952314203572676</c:v>
                </c:pt>
                <c:pt idx="113">
                  <c:v>-0.73232685173551637</c:v>
                </c:pt>
                <c:pt idx="114">
                  <c:v>-0.88853511649711336</c:v>
                </c:pt>
                <c:pt idx="115">
                  <c:v>-1.0712973408437705</c:v>
                </c:pt>
                <c:pt idx="116">
                  <c:v>-1.2840653350638327</c:v>
                </c:pt>
                <c:pt idx="117">
                  <c:v>-1.5306115593105645</c:v>
                </c:pt>
                <c:pt idx="118">
                  <c:v>-1.8150478727086998</c:v>
                </c:pt>
                <c:pt idx="119">
                  <c:v>-2.1418447874674271</c:v>
                </c:pt>
                <c:pt idx="120">
                  <c:v>-2.5158512280000309</c:v>
                </c:pt>
              </c:numCache>
            </c:numRef>
          </c:yVal>
          <c:smooth val="1"/>
          <c:extLst>
            <c:ext xmlns:c16="http://schemas.microsoft.com/office/drawing/2014/chart" uri="{C3380CC4-5D6E-409C-BE32-E72D297353CC}">
              <c16:uniqueId val="{00000005-9789-45D8-AD77-1D1337F7CD7A}"/>
            </c:ext>
          </c:extLst>
        </c:ser>
        <c:ser>
          <c:idx val="4"/>
          <c:order val="4"/>
          <c:spPr>
            <a:ln w="19050" cap="rnd">
              <a:noFill/>
              <a:round/>
            </a:ln>
            <a:effectLst/>
          </c:spPr>
          <c:marker>
            <c:symbol val="x"/>
            <c:size val="4"/>
            <c:spPr>
              <a:noFill/>
              <a:ln w="9525">
                <a:solidFill>
                  <a:schemeClr val="accent5"/>
                </a:solidFill>
              </a:ln>
              <a:effectLst/>
            </c:spPr>
          </c:marker>
          <c:xVal>
            <c:numRef>
              <c:f>Sheet5!$L$82:$L$202</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-3.7</c:v>
                </c:pt>
                <c:pt idx="24">
                  <c:v>-3.6</c:v>
                </c:pt>
                <c:pt idx="25">
                  <c:v>-3.5</c:v>
                </c:pt>
                <c:pt idx="26">
                  <c:v>-3.4</c:v>
                </c:pt>
                <c:pt idx="27">
                  <c:v>-3.3</c:v>
                </c:pt>
                <c:pt idx="28">
                  <c:v>-3.2</c:v>
                </c:pt>
                <c:pt idx="29">
                  <c:v>-3.1</c:v>
                </c:pt>
                <c:pt idx="30">
                  <c:v>-3</c:v>
                </c:pt>
                <c:pt idx="31">
                  <c:v>-2.9</c:v>
                </c:pt>
                <c:pt idx="32">
                  <c:v>-2.8</c:v>
                </c:pt>
                <c:pt idx="33">
                  <c:v>-2.7</c:v>
                </c:pt>
                <c:pt idx="34">
                  <c:v>-2.6</c:v>
                </c:pt>
                <c:pt idx="35">
                  <c:v>-2.5</c:v>
                </c:pt>
                <c:pt idx="36">
                  <c:v>-2.4</c:v>
                </c:pt>
                <c:pt idx="37">
                  <c:v>-2.2999999999999998</c:v>
                </c:pt>
                <c:pt idx="38">
                  <c:v>-2.2000000000000002</c:v>
                </c:pt>
                <c:pt idx="39">
                  <c:v>-2.1</c:v>
                </c:pt>
                <c:pt idx="40">
                  <c:v>-2</c:v>
                </c:pt>
                <c:pt idx="41">
                  <c:v>-1.9</c:v>
                </c:pt>
                <c:pt idx="42">
                  <c:v>-1.8</c:v>
                </c:pt>
                <c:pt idx="43">
                  <c:v>-1.7</c:v>
                </c:pt>
                <c:pt idx="44">
                  <c:v>-1.6</c:v>
                </c:pt>
                <c:pt idx="45">
                  <c:v>-1.5</c:v>
                </c:pt>
                <c:pt idx="46">
                  <c:v>-1.4</c:v>
                </c:pt>
                <c:pt idx="47">
                  <c:v>-1.3</c:v>
                </c:pt>
                <c:pt idx="48">
                  <c:v>-1.2</c:v>
                </c:pt>
                <c:pt idx="49">
                  <c:v>-1.1000000000000001</c:v>
                </c:pt>
                <c:pt idx="50">
                  <c:v>-1</c:v>
                </c:pt>
                <c:pt idx="51">
                  <c:v>-0.9</c:v>
                </c:pt>
                <c:pt idx="52">
                  <c:v>-0.8</c:v>
                </c:pt>
                <c:pt idx="53">
                  <c:v>-0.7</c:v>
                </c:pt>
                <c:pt idx="54">
                  <c:v>-0.6</c:v>
                </c:pt>
                <c:pt idx="55">
                  <c:v>-0.5</c:v>
                </c:pt>
                <c:pt idx="56">
                  <c:v>-0.4</c:v>
                </c:pt>
                <c:pt idx="57">
                  <c:v>-0.3</c:v>
                </c:pt>
                <c:pt idx="58">
                  <c:v>-0.2</c:v>
                </c:pt>
                <c:pt idx="59">
                  <c:v>-0.1</c:v>
                </c:pt>
                <c:pt idx="60">
                  <c:v>0</c:v>
                </c:pt>
                <c:pt idx="61">
                  <c:v>0.1</c:v>
                </c:pt>
                <c:pt idx="62">
                  <c:v>0.2</c:v>
                </c:pt>
                <c:pt idx="63">
                  <c:v>0.3</c:v>
                </c:pt>
                <c:pt idx="64">
                  <c:v>0.4</c:v>
                </c:pt>
                <c:pt idx="65">
                  <c:v>0.5</c:v>
                </c:pt>
                <c:pt idx="66">
                  <c:v>0.6</c:v>
                </c:pt>
                <c:pt idx="67">
                  <c:v>0.7</c:v>
                </c:pt>
                <c:pt idx="68">
                  <c:v>0.8</c:v>
                </c:pt>
                <c:pt idx="69">
                  <c:v>0.9</c:v>
                </c:pt>
                <c:pt idx="70">
                  <c:v>1</c:v>
                </c:pt>
                <c:pt idx="71">
                  <c:v>1.1000000000000001</c:v>
                </c:pt>
                <c:pt idx="72">
                  <c:v>1.2</c:v>
                </c:pt>
                <c:pt idx="73">
                  <c:v>1.3</c:v>
                </c:pt>
                <c:pt idx="74">
                  <c:v>1.4</c:v>
                </c:pt>
                <c:pt idx="75">
                  <c:v>1.5</c:v>
                </c:pt>
                <c:pt idx="76">
                  <c:v>1.6</c:v>
                </c:pt>
                <c:pt idx="77">
                  <c:v>1.7</c:v>
                </c:pt>
                <c:pt idx="78">
                  <c:v>1.8</c:v>
                </c:pt>
                <c:pt idx="79">
                  <c:v>1.9</c:v>
                </c:pt>
                <c:pt idx="80">
                  <c:v>2</c:v>
                </c:pt>
                <c:pt idx="81">
                  <c:v>2.1</c:v>
                </c:pt>
                <c:pt idx="82">
                  <c:v>2.2000000000000002</c:v>
                </c:pt>
                <c:pt idx="83">
                  <c:v>2.2999999999999998</c:v>
                </c:pt>
                <c:pt idx="84">
                  <c:v>2.4</c:v>
                </c:pt>
                <c:pt idx="85">
                  <c:v>2.5000000000000102</c:v>
                </c:pt>
                <c:pt idx="86">
                  <c:v>2.6</c:v>
                </c:pt>
                <c:pt idx="87">
                  <c:v>2.7</c:v>
                </c:pt>
                <c:pt idx="88">
                  <c:v>2.80000000000001</c:v>
                </c:pt>
                <c:pt idx="89">
                  <c:v>2.9000000000000101</c:v>
                </c:pt>
                <c:pt idx="90">
                  <c:v>3.0000000000000102</c:v>
                </c:pt>
                <c:pt idx="91">
                  <c:v>3.1</c:v>
                </c:pt>
                <c:pt idx="92">
                  <c:v>3.2000000000000099</c:v>
                </c:pt>
                <c:pt idx="93">
                  <c:v>3.30000000000001</c:v>
                </c:pt>
                <c:pt idx="94">
                  <c:v>3.4000000000000101</c:v>
                </c:pt>
                <c:pt idx="95">
                  <c:v>3.5000000000000102</c:v>
                </c:pt>
                <c:pt idx="96">
                  <c:v>3.6000000000000099</c:v>
                </c:pt>
                <c:pt idx="97">
                  <c:v>3.7000000000000099</c:v>
                </c:pt>
                <c:pt idx="98">
                  <c:v>3.80000000000001</c:v>
                </c:pt>
                <c:pt idx="99">
                  <c:v>3.9000000000000101</c:v>
                </c:pt>
                <c:pt idx="100">
                  <c:v>4.0000000000000098</c:v>
                </c:pt>
                <c:pt idx="101">
                  <c:v>4.1000000000000103</c:v>
                </c:pt>
                <c:pt idx="102">
                  <c:v>4.2000000000000099</c:v>
                </c:pt>
                <c:pt idx="103">
                  <c:v>4.3000000000000096</c:v>
                </c:pt>
                <c:pt idx="104">
                  <c:v>4.4000000000000101</c:v>
                </c:pt>
                <c:pt idx="105">
                  <c:v>4.5000000000000098</c:v>
                </c:pt>
                <c:pt idx="106">
                  <c:v>4.6000000000000103</c:v>
                </c:pt>
                <c:pt idx="107">
                  <c:v>4.7000000000000099</c:v>
                </c:pt>
                <c:pt idx="108">
                  <c:v>4.8000000000000096</c:v>
                </c:pt>
                <c:pt idx="109">
                  <c:v>4.9000000000000101</c:v>
                </c:pt>
                <c:pt idx="110">
                  <c:v>5.0000000000000098</c:v>
                </c:pt>
                <c:pt idx="111">
                  <c:v>5.1000000000000103</c:v>
                </c:pt>
                <c:pt idx="112">
                  <c:v>5.2000000000000099</c:v>
                </c:pt>
                <c:pt idx="113">
                  <c:v>5.3000000000000096</c:v>
                </c:pt>
                <c:pt idx="114">
                  <c:v>5.4000000000000101</c:v>
                </c:pt>
                <c:pt idx="115">
                  <c:v>5.5000000000000098</c:v>
                </c:pt>
                <c:pt idx="116">
                  <c:v>5.6000000000000103</c:v>
                </c:pt>
                <c:pt idx="117">
                  <c:v>5.7000000000000099</c:v>
                </c:pt>
                <c:pt idx="118">
                  <c:v>5.8000000000000096</c:v>
                </c:pt>
                <c:pt idx="119">
                  <c:v>5.9000000000000101</c:v>
                </c:pt>
                <c:pt idx="120">
                  <c:v>6.0000000000000098</c:v>
                </c:pt>
              </c:numCache>
            </c:numRef>
          </c:xVal>
          <c:yVal>
            <c:numRef>
              <c:f>Sheet5!$Q$82:$Q$202</c:f>
              <c:numCache>
                <c:formatCode>General</c:formatCode>
                <c:ptCount val="1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numCache>
            </c:numRef>
          </c:yVal>
          <c:smooth val="1"/>
          <c:extLst>
            <c:ext xmlns:c16="http://schemas.microsoft.com/office/drawing/2014/chart" uri="{C3380CC4-5D6E-409C-BE32-E72D297353CC}">
              <c16:uniqueId val="{00000006-9789-45D8-AD77-1D1337F7CD7A}"/>
            </c:ext>
          </c:extLst>
        </c:ser>
        <c:dLbls>
          <c:showLegendKey val="0"/>
          <c:showVal val="0"/>
          <c:showCatName val="0"/>
          <c:showSerName val="0"/>
          <c:showPercent val="0"/>
          <c:showBubbleSize val="0"/>
        </c:dLbls>
        <c:axId val="309574896"/>
        <c:axId val="309576576"/>
      </c:scatterChart>
      <c:valAx>
        <c:axId val="309574896"/>
        <c:scaling>
          <c:orientation val="minMax"/>
          <c:max val="6"/>
          <c:min val="-6"/>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400" dirty="0">
                    <a:latin typeface="Times New Roman" panose="02020603050405020304" pitchFamily="18" charset="0"/>
                    <a:cs typeface="Times New Roman" panose="02020603050405020304" pitchFamily="18" charset="0"/>
                  </a:rPr>
                  <a:t>Z</a:t>
                </a:r>
              </a:p>
            </c:rich>
          </c:tx>
          <c:layout>
            <c:manualLayout>
              <c:xMode val="edge"/>
              <c:yMode val="edge"/>
              <c:x val="0.55961481481481479"/>
              <c:y val="0.5116817085683290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09576576"/>
        <c:crosses val="autoZero"/>
        <c:crossBetween val="midCat"/>
      </c:valAx>
      <c:valAx>
        <c:axId val="309576576"/>
        <c:scaling>
          <c:orientation val="minMax"/>
          <c:max val="6"/>
          <c:min val="-6"/>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400" dirty="0">
                    <a:latin typeface="Times New Roman" panose="02020603050405020304" pitchFamily="18" charset="0"/>
                    <a:cs typeface="Times New Roman" panose="02020603050405020304" pitchFamily="18" charset="0"/>
                  </a:rPr>
                  <a:t>L(Z)</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09574896"/>
        <c:crosses val="autoZero"/>
        <c:crossBetween val="midCat"/>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73550413590409"/>
          <c:y val="4.0022786363400273E-2"/>
          <c:w val="0.68883911888578042"/>
          <c:h val="0.76523246595878858"/>
        </c:manualLayout>
      </c:layout>
      <c:scatterChart>
        <c:scatterStyle val="lineMarker"/>
        <c:varyColors val="0"/>
        <c:ser>
          <c:idx val="0"/>
          <c:order val="0"/>
          <c:tx>
            <c:v>CTD</c:v>
          </c:tx>
          <c:spPr>
            <a:ln w="19050" cap="rnd">
              <a:solidFill>
                <a:schemeClr val="accent1"/>
              </a:solidFill>
              <a:round/>
            </a:ln>
            <a:effectLst/>
          </c:spPr>
          <c:marker>
            <c:symbol val="none"/>
          </c:marker>
          <c:xVal>
            <c:numRef>
              <c:f>'1pinch generated data'!$C$35:$C$49</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'1pinch generated data'!$H$35:$H$49</c:f>
              <c:numCache>
                <c:formatCode>General</c:formatCode>
                <c:ptCount val="15"/>
                <c:pt idx="0">
                  <c:v>0</c:v>
                </c:pt>
                <c:pt idx="1">
                  <c:v>192</c:v>
                </c:pt>
                <c:pt idx="2">
                  <c:v>348</c:v>
                </c:pt>
                <c:pt idx="3">
                  <c:v>516</c:v>
                </c:pt>
                <c:pt idx="4">
                  <c:v>690</c:v>
                </c:pt>
                <c:pt idx="5">
                  <c:v>858</c:v>
                </c:pt>
                <c:pt idx="6">
                  <c:v>1032</c:v>
                </c:pt>
                <c:pt idx="7">
                  <c:v>1188</c:v>
                </c:pt>
                <c:pt idx="8">
                  <c:v>1422</c:v>
                </c:pt>
                <c:pt idx="9">
                  <c:v>1668</c:v>
                </c:pt>
                <c:pt idx="10">
                  <c:v>1782</c:v>
                </c:pt>
                <c:pt idx="11">
                  <c:v>1896</c:v>
                </c:pt>
                <c:pt idx="12">
                  <c:v>2028</c:v>
                </c:pt>
                <c:pt idx="13">
                  <c:v>2160</c:v>
                </c:pt>
                <c:pt idx="14">
                  <c:v>2400</c:v>
                </c:pt>
              </c:numCache>
            </c:numRef>
          </c:yVal>
          <c:smooth val="0"/>
          <c:extLst>
            <c:ext xmlns:c16="http://schemas.microsoft.com/office/drawing/2014/chart" uri="{C3380CC4-5D6E-409C-BE32-E72D297353CC}">
              <c16:uniqueId val="{00000000-E53A-4133-AF73-BA8D2368E8EC}"/>
            </c:ext>
          </c:extLst>
        </c:ser>
        <c:ser>
          <c:idx val="1"/>
          <c:order val="1"/>
          <c:tx>
            <c:v>CATP</c:v>
          </c:tx>
          <c:spPr>
            <a:ln w="19050" cap="rnd">
              <a:solidFill>
                <a:schemeClr val="accent2"/>
              </a:solidFill>
              <a:prstDash val="dash"/>
              <a:round/>
            </a:ln>
            <a:effectLst/>
          </c:spPr>
          <c:marker>
            <c:symbol val="none"/>
          </c:marker>
          <c:xVal>
            <c:numRef>
              <c:f>'1pinch generated data'!$J$35:$J$37</c:f>
              <c:numCache>
                <c:formatCode>General</c:formatCode>
                <c:ptCount val="3"/>
                <c:pt idx="0">
                  <c:v>0</c:v>
                </c:pt>
                <c:pt idx="1">
                  <c:v>9</c:v>
                </c:pt>
                <c:pt idx="2">
                  <c:v>14</c:v>
                </c:pt>
              </c:numCache>
            </c:numRef>
          </c:xVal>
          <c:yVal>
            <c:numRef>
              <c:f>'1pinch generated data'!$K$35:$K$37</c:f>
              <c:numCache>
                <c:formatCode>General</c:formatCode>
                <c:ptCount val="3"/>
                <c:pt idx="0">
                  <c:v>180</c:v>
                </c:pt>
                <c:pt idx="1">
                  <c:v>1668</c:v>
                </c:pt>
                <c:pt idx="2">
                  <c:v>2400</c:v>
                </c:pt>
              </c:numCache>
            </c:numRef>
          </c:yVal>
          <c:smooth val="0"/>
          <c:extLst>
            <c:ext xmlns:c16="http://schemas.microsoft.com/office/drawing/2014/chart" uri="{C3380CC4-5D6E-409C-BE32-E72D297353CC}">
              <c16:uniqueId val="{00000001-E53A-4133-AF73-BA8D2368E8EC}"/>
            </c:ext>
          </c:extLst>
        </c:ser>
        <c:dLbls>
          <c:showLegendKey val="0"/>
          <c:showVal val="0"/>
          <c:showCatName val="0"/>
          <c:showSerName val="0"/>
          <c:showPercent val="0"/>
          <c:showBubbleSize val="0"/>
        </c:dLbls>
        <c:axId val="311668160"/>
        <c:axId val="311668720"/>
      </c:scatterChart>
      <c:valAx>
        <c:axId val="3116681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1400" dirty="0">
                    <a:latin typeface="Times New Roman" panose="02020603050405020304" pitchFamily="18" charset="0"/>
                    <a:cs typeface="Times New Roman" panose="02020603050405020304" pitchFamily="18" charset="0"/>
                  </a:rPr>
                  <a:t>Periods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1668720"/>
        <c:crosses val="autoZero"/>
        <c:crossBetween val="midCat"/>
      </c:valAx>
      <c:valAx>
        <c:axId val="31166872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1400" b="0" i="0" baseline="0">
                    <a:effectLst/>
                    <a:latin typeface="Times New Roman" panose="02020603050405020304" pitchFamily="18" charset="0"/>
                    <a:cs typeface="Times New Roman" panose="02020603050405020304" pitchFamily="18" charset="0"/>
                  </a:rPr>
                  <a:t>Cumulative total volume (kbbl)</a:t>
                </a:r>
                <a:endParaRPr lang="en-CA" sz="1400">
                  <a:effectLst/>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1668160"/>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73550413590409"/>
          <c:y val="4.0022786363400273E-2"/>
          <c:w val="0.68883911888578042"/>
          <c:h val="0.76523246595878858"/>
        </c:manualLayout>
      </c:layout>
      <c:scatterChart>
        <c:scatterStyle val="lineMarker"/>
        <c:varyColors val="0"/>
        <c:ser>
          <c:idx val="0"/>
          <c:order val="0"/>
          <c:tx>
            <c:v>CTD</c:v>
          </c:tx>
          <c:spPr>
            <a:ln w="19050" cap="rnd">
              <a:solidFill>
                <a:schemeClr val="accent1"/>
              </a:solidFill>
              <a:round/>
            </a:ln>
            <a:effectLst/>
          </c:spPr>
          <c:marker>
            <c:symbol val="none"/>
          </c:marker>
          <c:xVal>
            <c:numRef>
              <c:f>'1pinch generated data'!$C$35:$C$49</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'1pinch generated data'!$H$35:$H$49</c:f>
              <c:numCache>
                <c:formatCode>General</c:formatCode>
                <c:ptCount val="15"/>
                <c:pt idx="0">
                  <c:v>0</c:v>
                </c:pt>
                <c:pt idx="1">
                  <c:v>192</c:v>
                </c:pt>
                <c:pt idx="2">
                  <c:v>348</c:v>
                </c:pt>
                <c:pt idx="3">
                  <c:v>516</c:v>
                </c:pt>
                <c:pt idx="4">
                  <c:v>690</c:v>
                </c:pt>
                <c:pt idx="5">
                  <c:v>858</c:v>
                </c:pt>
                <c:pt idx="6">
                  <c:v>1032</c:v>
                </c:pt>
                <c:pt idx="7">
                  <c:v>1188</c:v>
                </c:pt>
                <c:pt idx="8">
                  <c:v>1422</c:v>
                </c:pt>
                <c:pt idx="9">
                  <c:v>1668</c:v>
                </c:pt>
                <c:pt idx="10">
                  <c:v>1782</c:v>
                </c:pt>
                <c:pt idx="11">
                  <c:v>1896</c:v>
                </c:pt>
                <c:pt idx="12">
                  <c:v>2028</c:v>
                </c:pt>
                <c:pt idx="13">
                  <c:v>2160</c:v>
                </c:pt>
                <c:pt idx="14">
                  <c:v>2400</c:v>
                </c:pt>
              </c:numCache>
            </c:numRef>
          </c:yVal>
          <c:smooth val="0"/>
          <c:extLst>
            <c:ext xmlns:c16="http://schemas.microsoft.com/office/drawing/2014/chart" uri="{C3380CC4-5D6E-409C-BE32-E72D297353CC}">
              <c16:uniqueId val="{00000000-93DE-42F2-9C21-D2F0903402C5}"/>
            </c:ext>
          </c:extLst>
        </c:ser>
        <c:ser>
          <c:idx val="1"/>
          <c:order val="1"/>
          <c:tx>
            <c:v>CATP</c:v>
          </c:tx>
          <c:spPr>
            <a:ln w="19050" cap="rnd">
              <a:solidFill>
                <a:schemeClr val="accent2"/>
              </a:solidFill>
              <a:prstDash val="dash"/>
              <a:round/>
            </a:ln>
            <a:effectLst/>
          </c:spPr>
          <c:marker>
            <c:symbol val="none"/>
          </c:marker>
          <c:xVal>
            <c:numRef>
              <c:f>'1pinch generated data'!$J$35:$J$37</c:f>
              <c:numCache>
                <c:formatCode>General</c:formatCode>
                <c:ptCount val="3"/>
                <c:pt idx="0">
                  <c:v>0</c:v>
                </c:pt>
                <c:pt idx="1">
                  <c:v>9</c:v>
                </c:pt>
                <c:pt idx="2">
                  <c:v>14</c:v>
                </c:pt>
              </c:numCache>
            </c:numRef>
          </c:xVal>
          <c:yVal>
            <c:numRef>
              <c:f>'1pinch generated data'!$K$35:$K$37</c:f>
              <c:numCache>
                <c:formatCode>General</c:formatCode>
                <c:ptCount val="3"/>
                <c:pt idx="0">
                  <c:v>180</c:v>
                </c:pt>
                <c:pt idx="1">
                  <c:v>1668</c:v>
                </c:pt>
                <c:pt idx="2">
                  <c:v>2400</c:v>
                </c:pt>
              </c:numCache>
            </c:numRef>
          </c:yVal>
          <c:smooth val="0"/>
          <c:extLst>
            <c:ext xmlns:c16="http://schemas.microsoft.com/office/drawing/2014/chart" uri="{C3380CC4-5D6E-409C-BE32-E72D297353CC}">
              <c16:uniqueId val="{00000001-93DE-42F2-9C21-D2F0903402C5}"/>
            </c:ext>
          </c:extLst>
        </c:ser>
        <c:dLbls>
          <c:showLegendKey val="0"/>
          <c:showVal val="0"/>
          <c:showCatName val="0"/>
          <c:showSerName val="0"/>
          <c:showPercent val="0"/>
          <c:showBubbleSize val="0"/>
        </c:dLbls>
        <c:axId val="315222208"/>
        <c:axId val="376242592"/>
      </c:scatterChart>
      <c:valAx>
        <c:axId val="3152222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1400" dirty="0">
                    <a:latin typeface="Times New Roman" panose="02020603050405020304" pitchFamily="18" charset="0"/>
                    <a:cs typeface="Times New Roman" panose="02020603050405020304" pitchFamily="18" charset="0"/>
                  </a:rPr>
                  <a:t>Periods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242592"/>
        <c:crosses val="autoZero"/>
        <c:crossBetween val="midCat"/>
      </c:valAx>
      <c:valAx>
        <c:axId val="3762425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1400" b="0" i="0" baseline="0">
                    <a:effectLst/>
                    <a:latin typeface="Times New Roman" panose="02020603050405020304" pitchFamily="18" charset="0"/>
                    <a:cs typeface="Times New Roman" panose="02020603050405020304" pitchFamily="18" charset="0"/>
                  </a:rPr>
                  <a:t>Cumulative total volume (kbbl)</a:t>
                </a:r>
                <a:endParaRPr lang="en-CA" sz="1400">
                  <a:effectLst/>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222208"/>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73550413590409"/>
          <c:y val="4.0022786363400273E-2"/>
          <c:w val="0.68883911888578042"/>
          <c:h val="0.76523246595878858"/>
        </c:manualLayout>
      </c:layout>
      <c:scatterChart>
        <c:scatterStyle val="lineMarker"/>
        <c:varyColors val="0"/>
        <c:ser>
          <c:idx val="0"/>
          <c:order val="0"/>
          <c:tx>
            <c:v>CTD</c:v>
          </c:tx>
          <c:spPr>
            <a:ln w="19050" cap="rnd">
              <a:solidFill>
                <a:schemeClr val="accent1"/>
              </a:solidFill>
              <a:round/>
            </a:ln>
            <a:effectLst/>
          </c:spPr>
          <c:marker>
            <c:symbol val="none"/>
          </c:marker>
          <c:xVal>
            <c:numRef>
              <c:f>'1pinch generated data'!$C$35:$C$49</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'1pinch generated data'!$H$35:$H$49</c:f>
              <c:numCache>
                <c:formatCode>General</c:formatCode>
                <c:ptCount val="15"/>
                <c:pt idx="0">
                  <c:v>0</c:v>
                </c:pt>
                <c:pt idx="1">
                  <c:v>192</c:v>
                </c:pt>
                <c:pt idx="2">
                  <c:v>348</c:v>
                </c:pt>
                <c:pt idx="3">
                  <c:v>516</c:v>
                </c:pt>
                <c:pt idx="4">
                  <c:v>690</c:v>
                </c:pt>
                <c:pt idx="5">
                  <c:v>858</c:v>
                </c:pt>
                <c:pt idx="6">
                  <c:v>1032</c:v>
                </c:pt>
                <c:pt idx="7">
                  <c:v>1188</c:v>
                </c:pt>
                <c:pt idx="8">
                  <c:v>1422</c:v>
                </c:pt>
                <c:pt idx="9">
                  <c:v>1668</c:v>
                </c:pt>
                <c:pt idx="10">
                  <c:v>1782</c:v>
                </c:pt>
                <c:pt idx="11">
                  <c:v>1896</c:v>
                </c:pt>
                <c:pt idx="12">
                  <c:v>2028</c:v>
                </c:pt>
                <c:pt idx="13">
                  <c:v>2160</c:v>
                </c:pt>
                <c:pt idx="14">
                  <c:v>2400</c:v>
                </c:pt>
              </c:numCache>
            </c:numRef>
          </c:yVal>
          <c:smooth val="0"/>
          <c:extLst>
            <c:ext xmlns:c16="http://schemas.microsoft.com/office/drawing/2014/chart" uri="{C3380CC4-5D6E-409C-BE32-E72D297353CC}">
              <c16:uniqueId val="{00000000-04F7-46EC-BE67-C06C30909220}"/>
            </c:ext>
          </c:extLst>
        </c:ser>
        <c:ser>
          <c:idx val="1"/>
          <c:order val="1"/>
          <c:tx>
            <c:v>CATP</c:v>
          </c:tx>
          <c:spPr>
            <a:ln w="19050" cap="rnd">
              <a:solidFill>
                <a:schemeClr val="accent2"/>
              </a:solidFill>
              <a:prstDash val="dash"/>
              <a:round/>
            </a:ln>
            <a:effectLst/>
          </c:spPr>
          <c:marker>
            <c:symbol val="none"/>
          </c:marker>
          <c:xVal>
            <c:numRef>
              <c:f>'1pinch generated data'!$J$35:$J$37</c:f>
              <c:numCache>
                <c:formatCode>General</c:formatCode>
                <c:ptCount val="3"/>
                <c:pt idx="0">
                  <c:v>0</c:v>
                </c:pt>
                <c:pt idx="1">
                  <c:v>9</c:v>
                </c:pt>
                <c:pt idx="2">
                  <c:v>14</c:v>
                </c:pt>
              </c:numCache>
            </c:numRef>
          </c:xVal>
          <c:yVal>
            <c:numRef>
              <c:f>'1pinch generated data'!$K$35:$K$37</c:f>
              <c:numCache>
                <c:formatCode>General</c:formatCode>
                <c:ptCount val="3"/>
                <c:pt idx="0">
                  <c:v>180</c:v>
                </c:pt>
                <c:pt idx="1">
                  <c:v>1668</c:v>
                </c:pt>
                <c:pt idx="2">
                  <c:v>2400</c:v>
                </c:pt>
              </c:numCache>
            </c:numRef>
          </c:yVal>
          <c:smooth val="0"/>
          <c:extLst>
            <c:ext xmlns:c16="http://schemas.microsoft.com/office/drawing/2014/chart" uri="{C3380CC4-5D6E-409C-BE32-E72D297353CC}">
              <c16:uniqueId val="{00000001-04F7-46EC-BE67-C06C30909220}"/>
            </c:ext>
          </c:extLst>
        </c:ser>
        <c:dLbls>
          <c:showLegendKey val="0"/>
          <c:showVal val="0"/>
          <c:showCatName val="0"/>
          <c:showSerName val="0"/>
          <c:showPercent val="0"/>
          <c:showBubbleSize val="0"/>
        </c:dLbls>
        <c:axId val="405686848"/>
        <c:axId val="405687408"/>
      </c:scatterChart>
      <c:valAx>
        <c:axId val="4056868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1400" dirty="0">
                    <a:latin typeface="Times New Roman" panose="02020603050405020304" pitchFamily="18" charset="0"/>
                    <a:cs typeface="Times New Roman" panose="02020603050405020304" pitchFamily="18" charset="0"/>
                  </a:rPr>
                  <a:t>Periods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5687408"/>
        <c:crosses val="autoZero"/>
        <c:crossBetween val="midCat"/>
      </c:valAx>
      <c:valAx>
        <c:axId val="40568740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sz="1400" b="0" i="0" baseline="0">
                    <a:effectLst/>
                    <a:latin typeface="Times New Roman" panose="02020603050405020304" pitchFamily="18" charset="0"/>
                    <a:cs typeface="Times New Roman" panose="02020603050405020304" pitchFamily="18" charset="0"/>
                  </a:rPr>
                  <a:t>Cumulative total volume (kbbl)</a:t>
                </a:r>
                <a:endParaRPr lang="en-CA" sz="1400">
                  <a:effectLst/>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5686848"/>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2502E-B508-499A-B142-CD34482F90C8}" type="datetimeFigureOut">
              <a:rPr lang="en-US" smtClean="0"/>
              <a:t>10/30/2018</a:t>
            </a:fld>
            <a:endParaRPr lang="en-CA"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09912-0E6B-4445-9923-5D9C0A53A3A9}" type="slidenum">
              <a:rPr lang="en-CA" smtClean="0"/>
              <a:t>‹#›</a:t>
            </a:fld>
            <a:endParaRPr lang="en-CA" dirty="0"/>
          </a:p>
        </p:txBody>
      </p:sp>
    </p:spTree>
    <p:extLst>
      <p:ext uri="{BB962C8B-B14F-4D97-AF65-F5344CB8AC3E}">
        <p14:creationId xmlns:p14="http://schemas.microsoft.com/office/powerpoint/2010/main" val="1711478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117BE43-1B8D-49A5-9B85-FE546F60F20A}" type="slidenum">
              <a:rPr lang="en-CA" smtClean="0"/>
              <a:t>1</a:t>
            </a:fld>
            <a:endParaRPr lang="en-CA"/>
          </a:p>
        </p:txBody>
      </p:sp>
    </p:spTree>
    <p:extLst>
      <p:ext uri="{BB962C8B-B14F-4D97-AF65-F5344CB8AC3E}">
        <p14:creationId xmlns:p14="http://schemas.microsoft.com/office/powerpoint/2010/main" val="579867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full space</a:t>
            </a:r>
            <a:r>
              <a:rPr lang="en-CA" baseline="0" dirty="0"/>
              <a:t> model assume details plan for current period and future periods, while supply demand pinch model assumes detailed plan for current period and aggregate future periods based on supply demand pinch. If infeasibility occurs we use the rules I list based on if infeasibility show in the next period or in future periods </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11</a:t>
            </a:fld>
            <a:endParaRPr lang="en-CA" dirty="0"/>
          </a:p>
        </p:txBody>
      </p:sp>
    </p:spTree>
    <p:extLst>
      <p:ext uri="{BB962C8B-B14F-4D97-AF65-F5344CB8AC3E}">
        <p14:creationId xmlns:p14="http://schemas.microsoft.com/office/powerpoint/2010/main" val="293640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I show</a:t>
            </a:r>
            <a:r>
              <a:rPr lang="en-CA" baseline="0" dirty="0"/>
              <a:t> the model size for the full space model and supply demand pinch model (the supply demand pinch model compute recipes at the aggregated level then pass them to the bottom level where the feasibility of the recipes are checked)</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12</a:t>
            </a:fld>
            <a:endParaRPr lang="en-CA" dirty="0"/>
          </a:p>
        </p:txBody>
      </p:sp>
    </p:spTree>
    <p:extLst>
      <p:ext uri="{BB962C8B-B14F-4D97-AF65-F5344CB8AC3E}">
        <p14:creationId xmlns:p14="http://schemas.microsoft.com/office/powerpoint/2010/main" val="2572847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 can mention that all</a:t>
            </a:r>
            <a:r>
              <a:rPr lang="en-CA" baseline="0" dirty="0"/>
              <a:t> models were solved using ANTIGONE solver with optimality gap of 0.001%,</a:t>
            </a:r>
            <a:r>
              <a:rPr lang="en-CA" dirty="0"/>
              <a:t>The top part represents the solution of the first iteration of the rolling horizon</a:t>
            </a:r>
            <a:r>
              <a:rPr lang="en-CA" baseline="0" dirty="0"/>
              <a:t> while the bottom represent the solution after finishing rolling horizon for all 14 periods. You can say that top part has tiny difference due to the </a:t>
            </a:r>
            <a:r>
              <a:rPr lang="en-CA" baseline="0" dirty="0" err="1"/>
              <a:t>optimaility</a:t>
            </a:r>
            <a:r>
              <a:rPr lang="en-CA" baseline="0" dirty="0"/>
              <a:t> gap, while bottom part has difference in solutions in some cases due to both optimality gap and the recipes that used previously can impact the solutions since the use of different recipes in previous periods will get us to different raw materials inventory which might impact the solutions (this shown highly in next slide case 5)</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13</a:t>
            </a:fld>
            <a:endParaRPr lang="en-CA" dirty="0"/>
          </a:p>
        </p:txBody>
      </p:sp>
    </p:spTree>
    <p:extLst>
      <p:ext uri="{BB962C8B-B14F-4D97-AF65-F5344CB8AC3E}">
        <p14:creationId xmlns:p14="http://schemas.microsoft.com/office/powerpoint/2010/main" val="1282509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14</a:t>
            </a:fld>
            <a:endParaRPr lang="en-CA" dirty="0"/>
          </a:p>
        </p:txBody>
      </p:sp>
    </p:spTree>
    <p:extLst>
      <p:ext uri="{BB962C8B-B14F-4D97-AF65-F5344CB8AC3E}">
        <p14:creationId xmlns:p14="http://schemas.microsoft.com/office/powerpoint/2010/main" val="1934974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15</a:t>
            </a:fld>
            <a:endParaRPr lang="en-CA" dirty="0"/>
          </a:p>
        </p:txBody>
      </p:sp>
    </p:spTree>
    <p:extLst>
      <p:ext uri="{BB962C8B-B14F-4D97-AF65-F5344CB8AC3E}">
        <p14:creationId xmlns:p14="http://schemas.microsoft.com/office/powerpoint/2010/main" val="1338346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 can talk about how hard it is to make a production plan when</a:t>
            </a:r>
            <a:r>
              <a:rPr lang="en-CA" baseline="0" dirty="0"/>
              <a:t> future parameters are not fully known due to difficulties in forecasting the future, measurements errors and unsteady upstream operations </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2</a:t>
            </a:fld>
            <a:endParaRPr lang="en-CA" dirty="0"/>
          </a:p>
        </p:txBody>
      </p:sp>
    </p:spTree>
    <p:extLst>
      <p:ext uri="{BB962C8B-B14F-4D97-AF65-F5344CB8AC3E}">
        <p14:creationId xmlns:p14="http://schemas.microsoft.com/office/powerpoint/2010/main" val="408456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dirty="0"/>
              <a:t>The goal of our model is to make an</a:t>
            </a:r>
            <a:r>
              <a:rPr lang="en-CA" baseline="0" dirty="0"/>
              <a:t> optimal production plan (when to produce products and by how much) + what recipes ? We need optimal production plan and recipe “recipes are how much to use from each raw material into product) </a:t>
            </a:r>
            <a:endParaRPr lang="en-CA" dirty="0"/>
          </a:p>
        </p:txBody>
      </p:sp>
      <p:sp>
        <p:nvSpPr>
          <p:cNvPr id="4" name="Slide Number Placeholder 3"/>
          <p:cNvSpPr>
            <a:spLocks noGrp="1"/>
          </p:cNvSpPr>
          <p:nvPr>
            <p:ph type="sldNum" sz="quarter" idx="10"/>
          </p:nvPr>
        </p:nvSpPr>
        <p:spPr/>
        <p:txBody>
          <a:bodyPr/>
          <a:lstStyle/>
          <a:p>
            <a:fld id="{C117BE43-1B8D-49A5-9B85-FE546F60F20A}" type="slidenum">
              <a:rPr lang="en-CA" smtClean="0"/>
              <a:t>3</a:t>
            </a:fld>
            <a:endParaRPr lang="en-CA"/>
          </a:p>
        </p:txBody>
      </p:sp>
    </p:spTree>
    <p:extLst>
      <p:ext uri="{BB962C8B-B14F-4D97-AF65-F5344CB8AC3E}">
        <p14:creationId xmlns:p14="http://schemas.microsoft.com/office/powerpoint/2010/main" val="80441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a:t>
            </a:r>
            <a:r>
              <a:rPr lang="en-CA" baseline="0" dirty="0"/>
              <a:t> are two parts of demand contracted and additional, contracted is certain while additional is uncertain.. I assumed that additional demand is predicted to 20% of the contracted demand. The variance of the contracted demand is higher for future farther in the future (its hard to predict accurately when periods are far away into the future). We use fixed end rolling horizon, which means the number of periods decreases by one every time we move forward in time. The graph shows the normally distributed additional demand. I solve the problem using two cases as I stated above (results are for both of these cases)</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5</a:t>
            </a:fld>
            <a:endParaRPr lang="en-CA" dirty="0"/>
          </a:p>
        </p:txBody>
      </p:sp>
    </p:spTree>
    <p:extLst>
      <p:ext uri="{BB962C8B-B14F-4D97-AF65-F5344CB8AC3E}">
        <p14:creationId xmlns:p14="http://schemas.microsoft.com/office/powerpoint/2010/main" val="19834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Revenue is the price</a:t>
            </a:r>
            <a:r>
              <a:rPr lang="en-CA" baseline="0" dirty="0"/>
              <a:t> (c) times the integral of 0 to infinity of min between (production + inventory, demand). If demand is higher than inventory + production, you can only satisfy P+I so you have lost in sale. The lost in sale is shown as the loss function.. This function need to be implemented in our optimization </a:t>
            </a:r>
            <a:r>
              <a:rPr lang="en-CA" baseline="0" dirty="0" err="1"/>
              <a:t>proeblm</a:t>
            </a:r>
            <a:r>
              <a:rPr lang="en-CA" baseline="0" dirty="0"/>
              <a:t> so I use approximation done by this paper (they approximate using 4 polynomial of degree 6) (the plot shows that) </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6</a:t>
            </a:fld>
            <a:endParaRPr lang="en-CA" dirty="0"/>
          </a:p>
        </p:txBody>
      </p:sp>
    </p:spTree>
    <p:extLst>
      <p:ext uri="{BB962C8B-B14F-4D97-AF65-F5344CB8AC3E}">
        <p14:creationId xmlns:p14="http://schemas.microsoft.com/office/powerpoint/2010/main" val="4222176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If we examine cumulative  product demand curves over time and compare them with cumulative average production, we can see that the optimal solution will have pinch points between these two curves.</a:t>
            </a:r>
          </a:p>
          <a:p>
            <a:endParaRPr lang="en-US" dirty="0"/>
          </a:p>
          <a:p>
            <a:r>
              <a:rPr lang="en-US" dirty="0"/>
              <a:t>Decomposition of the production planning is based on the  fact that the optimal operating conditions are likely to be constant between the  inventory pinch points.</a:t>
            </a:r>
          </a:p>
          <a:p>
            <a:endParaRPr lang="en-US" dirty="0"/>
          </a:p>
          <a:p>
            <a:r>
              <a:rPr lang="en-US" dirty="0"/>
              <a:t>That enables us to construct a two level decomposition.</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1A47A7D-29D3-40F5-8F8C-1212C0CA682E}" type="slidenum">
              <a:rPr lang="en-US" smtClean="0"/>
              <a:pPr>
                <a:defRPr/>
              </a:pPr>
              <a:t>7</a:t>
            </a:fld>
            <a:endParaRPr lang="en-US" dirty="0"/>
          </a:p>
        </p:txBody>
      </p:sp>
    </p:spTree>
    <p:extLst>
      <p:ext uri="{BB962C8B-B14F-4D97-AF65-F5344CB8AC3E}">
        <p14:creationId xmlns:p14="http://schemas.microsoft.com/office/powerpoint/2010/main" val="954607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At the top level there is a nonlinear planning models with a very small number of periods.  Initially they are delimited by the inventory pinch points.  This level computes optimal  operating conditions.</a:t>
            </a:r>
          </a:p>
          <a:p>
            <a:endParaRPr lang="en-US" dirty="0"/>
          </a:p>
          <a:p>
            <a:r>
              <a:rPr lang="en-US" dirty="0"/>
              <a:t>At the second level is a fine grid LP model, which uses optimal conditions computed at the top level and computes  how much to produce in each period for each set of operating conditions.</a:t>
            </a:r>
          </a:p>
          <a:p>
            <a:endParaRPr lang="en-US" dirty="0"/>
          </a:p>
          <a:p>
            <a:r>
              <a:rPr lang="en-US" dirty="0"/>
              <a:t>As a result of this decomposition, we will compute  an optimal solution with a  small number of distinct sets of operating conditions (operating modes) .  In contract, if we solve fine grid multiperiod nonlinear planning problem, we may end up with different operating conditions in each period, in addition to having a difficult computational task at hand.</a:t>
            </a:r>
          </a:p>
          <a:p>
            <a:endParaRPr lang="en-US" dirty="0"/>
          </a:p>
        </p:txBody>
      </p:sp>
      <p:sp>
        <p:nvSpPr>
          <p:cNvPr id="4" name="Slide Number Placeholder 3"/>
          <p:cNvSpPr>
            <a:spLocks noGrp="1"/>
          </p:cNvSpPr>
          <p:nvPr>
            <p:ph type="sldNum" sz="quarter" idx="10"/>
          </p:nvPr>
        </p:nvSpPr>
        <p:spPr/>
        <p:txBody>
          <a:bodyPr/>
          <a:lstStyle/>
          <a:p>
            <a:pPr>
              <a:defRPr/>
            </a:pPr>
            <a:fld id="{41A47A7D-29D3-40F5-8F8C-1212C0CA682E}" type="slidenum">
              <a:rPr lang="en-US" smtClean="0"/>
              <a:pPr>
                <a:defRPr/>
              </a:pPr>
              <a:t>8</a:t>
            </a:fld>
            <a:endParaRPr lang="en-US" dirty="0"/>
          </a:p>
        </p:txBody>
      </p:sp>
    </p:spTree>
    <p:extLst>
      <p:ext uri="{BB962C8B-B14F-4D97-AF65-F5344CB8AC3E}">
        <p14:creationId xmlns:p14="http://schemas.microsoft.com/office/powerpoint/2010/main" val="245267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two approaches to solve the model are full</a:t>
            </a:r>
            <a:r>
              <a:rPr lang="en-CA" baseline="0" dirty="0"/>
              <a:t> space model which assumes detailed model for all periods and the supply demand pinch which assumes aggregated model (this is what Pedro has done) (deterministic case)</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9</a:t>
            </a:fld>
            <a:endParaRPr lang="en-CA" dirty="0"/>
          </a:p>
        </p:txBody>
      </p:sp>
    </p:spTree>
    <p:extLst>
      <p:ext uri="{BB962C8B-B14F-4D97-AF65-F5344CB8AC3E}">
        <p14:creationId xmlns:p14="http://schemas.microsoft.com/office/powerpoint/2010/main" val="1406947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I show how</a:t>
            </a:r>
            <a:r>
              <a:rPr lang="en-CA" baseline="0" dirty="0"/>
              <a:t> the fixed end rolling horizon model will work</a:t>
            </a:r>
            <a:endParaRPr lang="en-CA" dirty="0"/>
          </a:p>
        </p:txBody>
      </p:sp>
      <p:sp>
        <p:nvSpPr>
          <p:cNvPr id="4" name="Slide Number Placeholder 3"/>
          <p:cNvSpPr>
            <a:spLocks noGrp="1"/>
          </p:cNvSpPr>
          <p:nvPr>
            <p:ph type="sldNum" sz="quarter" idx="10"/>
          </p:nvPr>
        </p:nvSpPr>
        <p:spPr/>
        <p:txBody>
          <a:bodyPr/>
          <a:lstStyle/>
          <a:p>
            <a:fld id="{A2809912-0E6B-4445-9923-5D9C0A53A3A9}" type="slidenum">
              <a:rPr lang="en-CA" smtClean="0"/>
              <a:t>10</a:t>
            </a:fld>
            <a:endParaRPr lang="en-CA" dirty="0"/>
          </a:p>
        </p:txBody>
      </p:sp>
    </p:spTree>
    <p:extLst>
      <p:ext uri="{BB962C8B-B14F-4D97-AF65-F5344CB8AC3E}">
        <p14:creationId xmlns:p14="http://schemas.microsoft.com/office/powerpoint/2010/main" val="3293303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p:txBody>
          <a:bodyPr/>
          <a:lstStyle/>
          <a:p>
            <a:fld id="{A4D52D8F-CD44-4D3F-A33F-3B3E14CF70D7}" type="datetime1">
              <a:rPr lang="en-US" smtClean="0"/>
              <a:t>10/30/2018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4F13270-4DE0-4E5E-A6D4-D88FCC60626C}" type="slidenum">
              <a:rPr lang="en-CA" smtClean="0"/>
              <a:pPr/>
              <a:t>‹#›</a:t>
            </a:fld>
            <a:endParaRPr lang="en-CA" dirty="0"/>
          </a:p>
        </p:txBody>
      </p:sp>
      <p:sp>
        <p:nvSpPr>
          <p:cNvPr id="7" name="Title 1"/>
          <p:cNvSpPr txBox="1">
            <a:spLocks/>
          </p:cNvSpPr>
          <p:nvPr userDrawn="1"/>
        </p:nvSpPr>
        <p:spPr>
          <a:xfrm>
            <a:off x="1007435" y="1628800"/>
            <a:ext cx="9422837" cy="172819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rgbClr val="002060"/>
                </a:solidFill>
                <a:latin typeface="+mj-lt"/>
                <a:ea typeface="+mj-ea"/>
                <a:cs typeface="+mj-cs"/>
              </a:defRPr>
            </a:lvl1pPr>
          </a:lstStyle>
          <a:p>
            <a:pPr algn="ctr"/>
            <a:endParaRPr lang="en-CA" sz="4800" dirty="0"/>
          </a:p>
        </p:txBody>
      </p:sp>
      <p:pic>
        <p:nvPicPr>
          <p:cNvPr id="8" name="Picture 7"/>
          <p:cNvPicPr>
            <a:picLocks noChangeAspect="1"/>
          </p:cNvPicPr>
          <p:nvPr userDrawn="1"/>
        </p:nvPicPr>
        <p:blipFill>
          <a:blip r:embed="rId2" cstate="print"/>
          <a:srcRect/>
          <a:stretch>
            <a:fillRect/>
          </a:stretch>
        </p:blipFill>
        <p:spPr bwMode="auto">
          <a:xfrm>
            <a:off x="10572783" y="172670"/>
            <a:ext cx="789599" cy="756000"/>
          </a:xfrm>
          <a:prstGeom prst="rect">
            <a:avLst/>
          </a:prstGeom>
          <a:noFill/>
          <a:ln w="9525">
            <a:noFill/>
            <a:miter lim="800000"/>
            <a:headEnd/>
            <a:tailEnd/>
          </a:ln>
        </p:spPr>
      </p:pic>
      <p:cxnSp>
        <p:nvCxnSpPr>
          <p:cNvPr id="9" name="Straight Connector 8"/>
          <p:cNvCxnSpPr/>
          <p:nvPr userDrawn="1"/>
        </p:nvCxnSpPr>
        <p:spPr>
          <a:xfrm>
            <a:off x="0" y="1142984"/>
            <a:ext cx="12182216" cy="0"/>
          </a:xfrm>
          <a:prstGeom prst="line">
            <a:avLst/>
          </a:prstGeom>
          <a:ln w="762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350" y="172670"/>
            <a:ext cx="1763325" cy="6054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5573" y="172670"/>
            <a:ext cx="7790656" cy="778098"/>
          </a:xfrm>
          <a:prstGeom prst="rect">
            <a:avLst/>
          </a:prstGeom>
        </p:spPr>
        <p:txBody>
          <a:bodyPr>
            <a:normAutofit/>
          </a:bodyPr>
          <a:lstStyle>
            <a:lvl1pPr algn="l">
              <a:defRPr sz="4000" b="1">
                <a:solidFill>
                  <a:srgbClr val="002060"/>
                </a:solidFill>
              </a:defRPr>
            </a:lvl1pPr>
          </a:lstStyle>
          <a:p>
            <a:endParaRPr lang="en-CA"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FD249C4E-3A09-4FAE-9CF4-130BA87CED3B}" type="datetime1">
              <a:rPr lang="en-US" smtClean="0"/>
              <a:t>10/30/2018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4F13270-4DE0-4E5E-A6D4-D88FCC60626C}" type="slidenum">
              <a:rPr lang="en-CA" smtClean="0"/>
              <a:pPr/>
              <a:t>‹#›</a:t>
            </a:fld>
            <a:endParaRPr lang="en-CA" dirty="0"/>
          </a:p>
        </p:txBody>
      </p:sp>
      <p:pic>
        <p:nvPicPr>
          <p:cNvPr id="7" name="Picture 6"/>
          <p:cNvPicPr>
            <a:picLocks noChangeAspect="1"/>
          </p:cNvPicPr>
          <p:nvPr userDrawn="1"/>
        </p:nvPicPr>
        <p:blipFill>
          <a:blip r:embed="rId2" cstate="print"/>
          <a:srcRect/>
          <a:stretch>
            <a:fillRect/>
          </a:stretch>
        </p:blipFill>
        <p:spPr bwMode="auto">
          <a:xfrm>
            <a:off x="10572783" y="172670"/>
            <a:ext cx="789599" cy="756000"/>
          </a:xfrm>
          <a:prstGeom prst="rect">
            <a:avLst/>
          </a:prstGeom>
          <a:noFill/>
          <a:ln w="9525">
            <a:noFill/>
            <a:miter lim="800000"/>
            <a:headEnd/>
            <a:tailEnd/>
          </a:ln>
        </p:spPr>
      </p:pic>
      <p:cxnSp>
        <p:nvCxnSpPr>
          <p:cNvPr id="8" name="Straight Connector 7"/>
          <p:cNvCxnSpPr/>
          <p:nvPr userDrawn="1"/>
        </p:nvCxnSpPr>
        <p:spPr>
          <a:xfrm>
            <a:off x="0" y="1142984"/>
            <a:ext cx="12182216" cy="0"/>
          </a:xfrm>
          <a:prstGeom prst="line">
            <a:avLst/>
          </a:prstGeom>
          <a:ln w="762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350" y="172670"/>
            <a:ext cx="1763325" cy="6054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C1FBC996-F95F-4C15-9F68-F9B04DB79461}" type="datetime1">
              <a:rPr lang="en-US" smtClean="0"/>
              <a:t>10/30/2018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4F13270-4DE0-4E5E-A6D4-D88FCC60626C}" type="slidenum">
              <a:rPr lang="en-CA" smtClean="0"/>
              <a:pPr/>
              <a:t>‹#›</a:t>
            </a:fld>
            <a:endParaRPr lang="en-CA" dirty="0"/>
          </a:p>
        </p:txBody>
      </p:sp>
      <p:sp>
        <p:nvSpPr>
          <p:cNvPr id="8" name="Title 1"/>
          <p:cNvSpPr>
            <a:spLocks noGrp="1"/>
          </p:cNvSpPr>
          <p:nvPr>
            <p:ph type="title"/>
          </p:nvPr>
        </p:nvSpPr>
        <p:spPr>
          <a:xfrm>
            <a:off x="2255574" y="121676"/>
            <a:ext cx="9422837" cy="778098"/>
          </a:xfrm>
          <a:prstGeom prst="rect">
            <a:avLst/>
          </a:prstGeom>
        </p:spPr>
        <p:txBody>
          <a:bodyPr>
            <a:normAutofit/>
          </a:bodyPr>
          <a:lstStyle>
            <a:lvl1pPr algn="l">
              <a:defRPr sz="3600" b="1">
                <a:solidFill>
                  <a:srgbClr val="002060"/>
                </a:solidFill>
              </a:defRPr>
            </a:lvl1pPr>
          </a:lstStyle>
          <a:p>
            <a:endParaRPr lang="en-CA" dirty="0"/>
          </a:p>
        </p:txBody>
      </p:sp>
      <p:pic>
        <p:nvPicPr>
          <p:cNvPr id="9" name="Picture 8"/>
          <p:cNvPicPr>
            <a:picLocks noChangeAspect="1"/>
          </p:cNvPicPr>
          <p:nvPr userDrawn="1"/>
        </p:nvPicPr>
        <p:blipFill>
          <a:blip r:embed="rId2" cstate="print"/>
          <a:srcRect/>
          <a:stretch>
            <a:fillRect/>
          </a:stretch>
        </p:blipFill>
        <p:spPr bwMode="auto">
          <a:xfrm>
            <a:off x="10572783" y="172670"/>
            <a:ext cx="789599" cy="756000"/>
          </a:xfrm>
          <a:prstGeom prst="rect">
            <a:avLst/>
          </a:prstGeom>
          <a:noFill/>
          <a:ln w="9525">
            <a:noFill/>
            <a:miter lim="800000"/>
            <a:headEnd/>
            <a:tailEnd/>
          </a:ln>
        </p:spPr>
      </p:pic>
      <p:cxnSp>
        <p:nvCxnSpPr>
          <p:cNvPr id="10" name="Straight Connector 9"/>
          <p:cNvCxnSpPr/>
          <p:nvPr userDrawn="1"/>
        </p:nvCxnSpPr>
        <p:spPr>
          <a:xfrm>
            <a:off x="0" y="1142984"/>
            <a:ext cx="12182216" cy="0"/>
          </a:xfrm>
          <a:prstGeom prst="line">
            <a:avLst/>
          </a:prstGeom>
          <a:ln w="762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350" y="172670"/>
            <a:ext cx="1763325" cy="60540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4BC830-A695-410B-A697-F61D3DD98673}" type="datetime1">
              <a:rPr lang="en-US" smtClean="0"/>
              <a:t>10/30/2018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B4F13270-4DE0-4E5E-A6D4-D88FCC60626C}" type="slidenum">
              <a:rPr lang="en-CA" smtClean="0"/>
              <a:pPr/>
              <a:t>‹#›</a:t>
            </a:fld>
            <a:endParaRPr lang="en-CA" dirty="0"/>
          </a:p>
        </p:txBody>
      </p:sp>
      <p:sp>
        <p:nvSpPr>
          <p:cNvPr id="6" name="Title 1"/>
          <p:cNvSpPr>
            <a:spLocks noGrp="1"/>
          </p:cNvSpPr>
          <p:nvPr>
            <p:ph type="title"/>
          </p:nvPr>
        </p:nvSpPr>
        <p:spPr>
          <a:xfrm>
            <a:off x="2255573" y="274638"/>
            <a:ext cx="7776864" cy="778098"/>
          </a:xfrm>
          <a:prstGeom prst="rect">
            <a:avLst/>
          </a:prstGeom>
        </p:spPr>
        <p:txBody>
          <a:bodyPr>
            <a:normAutofit/>
          </a:bodyPr>
          <a:lstStyle>
            <a:lvl1pPr algn="l">
              <a:defRPr sz="3600" b="1">
                <a:solidFill>
                  <a:srgbClr val="002060"/>
                </a:solidFill>
              </a:defRPr>
            </a:lvl1pPr>
          </a:lstStyle>
          <a:p>
            <a:endParaRPr lang="en-CA" dirty="0"/>
          </a:p>
        </p:txBody>
      </p:sp>
      <p:pic>
        <p:nvPicPr>
          <p:cNvPr id="7" name="Picture 6"/>
          <p:cNvPicPr>
            <a:picLocks noChangeAspect="1"/>
          </p:cNvPicPr>
          <p:nvPr userDrawn="1"/>
        </p:nvPicPr>
        <p:blipFill>
          <a:blip r:embed="rId2" cstate="print"/>
          <a:srcRect/>
          <a:stretch>
            <a:fillRect/>
          </a:stretch>
        </p:blipFill>
        <p:spPr bwMode="auto">
          <a:xfrm>
            <a:off x="10572783" y="172670"/>
            <a:ext cx="789599" cy="756000"/>
          </a:xfrm>
          <a:prstGeom prst="rect">
            <a:avLst/>
          </a:prstGeom>
          <a:noFill/>
          <a:ln w="9525">
            <a:noFill/>
            <a:miter lim="800000"/>
            <a:headEnd/>
            <a:tailEnd/>
          </a:ln>
        </p:spPr>
      </p:pic>
      <p:cxnSp>
        <p:nvCxnSpPr>
          <p:cNvPr id="8" name="Straight Connector 7"/>
          <p:cNvCxnSpPr/>
          <p:nvPr userDrawn="1"/>
        </p:nvCxnSpPr>
        <p:spPr>
          <a:xfrm>
            <a:off x="0" y="1142984"/>
            <a:ext cx="12182216" cy="0"/>
          </a:xfrm>
          <a:prstGeom prst="line">
            <a:avLst/>
          </a:prstGeom>
          <a:ln w="762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350" y="172670"/>
            <a:ext cx="1763325" cy="60540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sz="4000" b="1">
                <a:effectLst>
                  <a:outerShdw blurRad="38100" dist="38100" dir="2700000" algn="tl">
                    <a:srgbClr val="000000">
                      <a:alpha val="43137"/>
                    </a:srgbClr>
                  </a:outerShdw>
                </a:effectLst>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9B8809E-1263-41A0-BD27-C88A841299AE}" type="datetimeFigureOut">
              <a:rPr lang="en-US"/>
              <a:pPr>
                <a:defRPr/>
              </a:pPr>
              <a:t>10/30/2018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FBA252-9E85-4754-96A7-207E1F336C47}" type="slidenum">
              <a:rPr lang="en-US"/>
              <a:pPr>
                <a:defRPr/>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350" y="172670"/>
            <a:ext cx="1763325" cy="605408"/>
          </a:xfrm>
          <a:prstGeom prst="rect">
            <a:avLst/>
          </a:prstGeom>
        </p:spPr>
      </p:pic>
    </p:spTree>
    <p:extLst>
      <p:ext uri="{BB962C8B-B14F-4D97-AF65-F5344CB8AC3E}">
        <p14:creationId xmlns:p14="http://schemas.microsoft.com/office/powerpoint/2010/main" val="364922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ECF2B-AF8E-453E-9F3F-1D0AD79EE568}" type="datetime1">
              <a:rPr lang="en-US" smtClean="0"/>
              <a:t>10/30/2018</a:t>
            </a:fld>
            <a:endParaRPr lang="en-C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13270-4DE0-4E5E-A6D4-D88FCC60626C}" type="slidenum">
              <a:rPr lang="en-CA" smtClean="0"/>
              <a:pPr/>
              <a:t>‹#›</a:t>
            </a:fld>
            <a:endParaRPr lang="en-CA" dirty="0"/>
          </a:p>
        </p:txBody>
      </p:sp>
      <p:sp>
        <p:nvSpPr>
          <p:cNvPr id="7" name="Title 1"/>
          <p:cNvSpPr txBox="1">
            <a:spLocks/>
          </p:cNvSpPr>
          <p:nvPr userDrawn="1"/>
        </p:nvSpPr>
        <p:spPr>
          <a:xfrm>
            <a:off x="609600" y="274638"/>
            <a:ext cx="9422837" cy="778098"/>
          </a:xfrm>
          <a:prstGeom prst="rect">
            <a:avLst/>
          </a:prstGeom>
        </p:spPr>
        <p:txBody>
          <a:bodyPr>
            <a:normAutofit/>
          </a:bodyPr>
          <a:lstStyle>
            <a:lvl1pPr algn="l" defTabSz="914400" rtl="0" eaLnBrk="1" latinLnBrk="0" hangingPunct="1">
              <a:spcBef>
                <a:spcPct val="0"/>
              </a:spcBef>
              <a:buNone/>
              <a:defRPr sz="4000" b="1" kern="1200">
                <a:solidFill>
                  <a:srgbClr val="002060"/>
                </a:solidFill>
                <a:latin typeface="+mj-lt"/>
                <a:ea typeface="+mj-ea"/>
                <a:cs typeface="+mj-cs"/>
              </a:defRPr>
            </a:lvl1pPr>
          </a:lstStyle>
          <a:p>
            <a:endParaRPr lang="en-CA" sz="4000" dirty="0"/>
          </a:p>
        </p:txBody>
      </p:sp>
      <p:pic>
        <p:nvPicPr>
          <p:cNvPr id="8" name="Picture 7"/>
          <p:cNvPicPr>
            <a:picLocks noChangeAspect="1"/>
          </p:cNvPicPr>
          <p:nvPr userDrawn="1"/>
        </p:nvPicPr>
        <p:blipFill>
          <a:blip r:embed="rId7" cstate="print"/>
          <a:srcRect/>
          <a:stretch>
            <a:fillRect/>
          </a:stretch>
        </p:blipFill>
        <p:spPr bwMode="auto">
          <a:xfrm>
            <a:off x="10572783" y="172670"/>
            <a:ext cx="789599" cy="756000"/>
          </a:xfrm>
          <a:prstGeom prst="rect">
            <a:avLst/>
          </a:prstGeom>
          <a:noFill/>
          <a:ln w="9525">
            <a:noFill/>
            <a:miter lim="800000"/>
            <a:headEnd/>
            <a:tailEnd/>
          </a:ln>
        </p:spPr>
      </p:pic>
      <p:cxnSp>
        <p:nvCxnSpPr>
          <p:cNvPr id="9" name="Straight Connector 8"/>
          <p:cNvCxnSpPr/>
          <p:nvPr userDrawn="1"/>
        </p:nvCxnSpPr>
        <p:spPr>
          <a:xfrm>
            <a:off x="0" y="1142984"/>
            <a:ext cx="12182216" cy="0"/>
          </a:xfrm>
          <a:prstGeom prst="line">
            <a:avLst/>
          </a:prstGeom>
          <a:ln w="76200">
            <a:solidFill>
              <a:schemeClr val="accent2">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28" y="1892949"/>
            <a:ext cx="12144672" cy="1361771"/>
          </a:xfrm>
        </p:spPr>
        <p:txBody>
          <a:bodyPr>
            <a:noAutofit/>
          </a:bodyPr>
          <a:lstStyle/>
          <a:p>
            <a:r>
              <a:rPr lang="en-CA" sz="3200">
                <a:latin typeface="Times New Roman" panose="02020603050405020304" pitchFamily="18" charset="0"/>
                <a:cs typeface="Times New Roman" panose="02020603050405020304" pitchFamily="18" charset="0"/>
              </a:rPr>
              <a:t>Rolling Horizon Model for Gasoline Blend Planning under Uncertainty in Demands</a:t>
            </a:r>
            <a:endParaRPr lang="en-CA"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470404" y="4005064"/>
            <a:ext cx="7063740" cy="2016224"/>
          </a:xfrm>
        </p:spPr>
        <p:txBody>
          <a:bodyPr>
            <a:noAutofit/>
          </a:bodyPr>
          <a:lstStyle/>
          <a:p>
            <a:r>
              <a:rPr lang="en-CA" sz="2400" dirty="0">
                <a:latin typeface="Times New Roman" panose="02020603050405020304" pitchFamily="18" charset="0"/>
                <a:cs typeface="Times New Roman" panose="02020603050405020304" pitchFamily="18" charset="0"/>
              </a:rPr>
              <a:t>Mahir </a:t>
            </a:r>
            <a:r>
              <a:rPr lang="en-CA" sz="2400" dirty="0" err="1">
                <a:latin typeface="Times New Roman" panose="02020603050405020304" pitchFamily="18" charset="0"/>
                <a:cs typeface="Times New Roman" panose="02020603050405020304" pitchFamily="18" charset="0"/>
              </a:rPr>
              <a:t>Jalanko</a:t>
            </a:r>
            <a:r>
              <a:rPr lang="en-CA" sz="2400" dirty="0">
                <a:latin typeface="Times New Roman" panose="02020603050405020304" pitchFamily="18" charset="0"/>
                <a:cs typeface="Times New Roman" panose="02020603050405020304" pitchFamily="18" charset="0"/>
              </a:rPr>
              <a:t>, Vladimir </a:t>
            </a:r>
            <a:r>
              <a:rPr lang="en-CA" sz="2400" dirty="0" err="1">
                <a:latin typeface="Times New Roman" panose="02020603050405020304" pitchFamily="18" charset="0"/>
                <a:cs typeface="Times New Roman" panose="02020603050405020304" pitchFamily="18" charset="0"/>
              </a:rPr>
              <a:t>Mahalec</a:t>
            </a:r>
            <a:br>
              <a:rPr lang="en-CA" sz="2400" dirty="0">
                <a:latin typeface="Times New Roman" panose="02020603050405020304" pitchFamily="18" charset="0"/>
                <a:cs typeface="Times New Roman" panose="02020603050405020304" pitchFamily="18" charset="0"/>
              </a:rPr>
            </a:br>
            <a:r>
              <a:rPr lang="en-CA" sz="2400" dirty="0">
                <a:latin typeface="Times New Roman" panose="02020603050405020304" pitchFamily="18" charset="0"/>
                <a:cs typeface="Times New Roman" panose="02020603050405020304" pitchFamily="18" charset="0"/>
              </a:rPr>
              <a:t>McMaster University</a:t>
            </a:r>
          </a:p>
          <a:p>
            <a:r>
              <a:rPr lang="en-CA" sz="2400" dirty="0">
                <a:latin typeface="Times New Roman" panose="02020603050405020304" pitchFamily="18" charset="0"/>
                <a:cs typeface="Times New Roman" panose="02020603050405020304" pitchFamily="18" charset="0"/>
              </a:rPr>
              <a:t>Department of Chemical Engineering</a:t>
            </a:r>
          </a:p>
          <a:p>
            <a:r>
              <a:rPr lang="en-CA" sz="2400" dirty="0">
                <a:latin typeface="Times New Roman" panose="02020603050405020304" pitchFamily="18" charset="0"/>
                <a:cs typeface="Times New Roman" panose="02020603050405020304" pitchFamily="18" charset="0"/>
              </a:rPr>
              <a:t>AICHE 2018, Pittsburgh</a:t>
            </a:r>
          </a:p>
          <a:p>
            <a:pPr algn="ctr"/>
            <a:endParaRPr lang="en-CA"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89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latin typeface="Times New Roman" panose="02020603050405020304" pitchFamily="18" charset="0"/>
                <a:cs typeface="Times New Roman" panose="02020603050405020304" pitchFamily="18" charset="0"/>
              </a:rPr>
              <a:t>Fixed-End Rolling Horizon Model</a:t>
            </a:r>
            <a:endParaRPr lang="en-CA" sz="3200" dirty="0"/>
          </a:p>
        </p:txBody>
      </p:sp>
      <p:sp>
        <p:nvSpPr>
          <p:cNvPr id="4" name="Slide Number Placeholder 3"/>
          <p:cNvSpPr>
            <a:spLocks noGrp="1"/>
          </p:cNvSpPr>
          <p:nvPr>
            <p:ph type="sldNum" sz="quarter" idx="12"/>
          </p:nvPr>
        </p:nvSpPr>
        <p:spPr/>
        <p:txBody>
          <a:bodyPr/>
          <a:lstStyle/>
          <a:p>
            <a:fld id="{B4F13270-4DE0-4E5E-A6D4-D88FCC60626C}" type="slidenum">
              <a:rPr lang="en-CA" smtClean="0"/>
              <a:pPr/>
              <a:t>10</a:t>
            </a:fld>
            <a:endParaRPr lang="en-CA"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39416" y="1988840"/>
            <a:ext cx="10153128" cy="3888431"/>
          </a:xfrm>
          <a:prstGeom prst="rect">
            <a:avLst/>
          </a:prstGeom>
          <a:noFill/>
          <a:ln>
            <a:noFill/>
          </a:ln>
        </p:spPr>
      </p:pic>
    </p:spTree>
    <p:extLst>
      <p:ext uri="{BB962C8B-B14F-4D97-AF65-F5344CB8AC3E}">
        <p14:creationId xmlns:p14="http://schemas.microsoft.com/office/powerpoint/2010/main" val="121654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609600" y="1600201"/>
            <a:ext cx="5384800" cy="4525963"/>
          </a:xfrm>
        </p:spPr>
        <p:txBody>
          <a:bodyPr/>
          <a:lstStyle/>
          <a:p>
            <a:pPr marL="0" indent="0">
              <a:buNone/>
            </a:pPr>
            <a:r>
              <a:rPr lang="en-CA" dirty="0"/>
              <a:t>Full space model</a:t>
            </a:r>
          </a:p>
          <a:p>
            <a:pPr marL="0" indent="0">
              <a:buNone/>
            </a:pPr>
            <a:endParaRPr lang="en-CA" dirty="0"/>
          </a:p>
          <a:p>
            <a:pPr marL="0" indent="0">
              <a:buNone/>
            </a:pPr>
            <a:r>
              <a:rPr lang="en-CA" dirty="0"/>
              <a:t>                                   …</a:t>
            </a:r>
          </a:p>
          <a:p>
            <a:pPr marL="0" indent="0">
              <a:buNone/>
            </a:pPr>
            <a:endParaRPr lang="en-CA" dirty="0"/>
          </a:p>
          <a:p>
            <a:pPr marL="0" indent="0">
              <a:buNone/>
            </a:pPr>
            <a:endParaRPr lang="en-CA" dirty="0"/>
          </a:p>
          <a:p>
            <a:pPr marL="0" indent="0">
              <a:buNone/>
            </a:pPr>
            <a:r>
              <a:rPr lang="en-CA" dirty="0"/>
              <a:t>                                   …</a:t>
            </a:r>
          </a:p>
        </p:txBody>
      </p:sp>
      <p:sp>
        <p:nvSpPr>
          <p:cNvPr id="6" name="Content Placeholder 5"/>
          <p:cNvSpPr>
            <a:spLocks noGrp="1"/>
          </p:cNvSpPr>
          <p:nvPr>
            <p:ph sz="half" idx="2"/>
          </p:nvPr>
        </p:nvSpPr>
        <p:spPr/>
        <p:txBody>
          <a:bodyPr/>
          <a:lstStyle/>
          <a:p>
            <a:pPr marL="0" indent="0">
              <a:buNone/>
            </a:pPr>
            <a:r>
              <a:rPr lang="en-CA" dirty="0"/>
              <a:t>Supply-demand pinch model</a:t>
            </a:r>
          </a:p>
          <a:p>
            <a:pPr marL="0" indent="0">
              <a:buNone/>
            </a:pPr>
            <a:r>
              <a:rPr lang="en-CA" dirty="0"/>
              <a:t>                                                   …</a:t>
            </a:r>
          </a:p>
          <a:p>
            <a:pPr marL="0" indent="0">
              <a:buNone/>
            </a:pPr>
            <a:endParaRPr lang="en-CA" dirty="0"/>
          </a:p>
          <a:p>
            <a:pPr marL="0" indent="0">
              <a:buNone/>
            </a:pPr>
            <a:endParaRPr lang="en-CA" dirty="0"/>
          </a:p>
          <a:p>
            <a:pPr marL="0" indent="0">
              <a:buNone/>
            </a:pPr>
            <a:r>
              <a:rPr lang="en-CA" dirty="0"/>
              <a:t>                                                   …</a:t>
            </a:r>
          </a:p>
          <a:p>
            <a:pPr marL="0" indent="0">
              <a:buNone/>
            </a:pP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B4F13270-4DE0-4E5E-A6D4-D88FCC60626C}" type="slidenum">
              <a:rPr lang="en-CA" smtClean="0"/>
              <a:pPr/>
              <a:t>11</a:t>
            </a:fld>
            <a:endParaRPr lang="en-CA" dirty="0"/>
          </a:p>
        </p:txBody>
      </p:sp>
      <p:sp>
        <p:nvSpPr>
          <p:cNvPr id="2" name="Title 1"/>
          <p:cNvSpPr>
            <a:spLocks noGrp="1"/>
          </p:cNvSpPr>
          <p:nvPr>
            <p:ph type="title"/>
          </p:nvPr>
        </p:nvSpPr>
        <p:spPr>
          <a:xfrm>
            <a:off x="2159563" y="80683"/>
            <a:ext cx="9422837" cy="778098"/>
          </a:xfrm>
        </p:spPr>
        <p:txBody>
          <a:bodyPr>
            <a:normAutofit fontScale="90000"/>
          </a:bodyPr>
          <a:lstStyle/>
          <a:p>
            <a:r>
              <a:rPr lang="en-CA" sz="3200" dirty="0">
                <a:latin typeface="Times New Roman" panose="02020603050405020304" pitchFamily="18" charset="0"/>
                <a:cs typeface="Times New Roman" panose="02020603050405020304" pitchFamily="18" charset="0"/>
              </a:rPr>
              <a:t>Fixed-End Rolling Horizon Model </a:t>
            </a:r>
            <a:br>
              <a:rPr lang="en-CA" sz="3200" dirty="0">
                <a:latin typeface="Times New Roman" panose="02020603050405020304" pitchFamily="18" charset="0"/>
                <a:cs typeface="Times New Roman" panose="02020603050405020304" pitchFamily="18" charset="0"/>
              </a:rPr>
            </a:br>
            <a:r>
              <a:rPr lang="en-CA" sz="3200" dirty="0">
                <a:latin typeface="Times New Roman" panose="02020603050405020304" pitchFamily="18" charset="0"/>
                <a:cs typeface="Times New Roman" panose="02020603050405020304" pitchFamily="18" charset="0"/>
              </a:rPr>
              <a:t>UNCERTAINITY IN DEMANDS CASE</a:t>
            </a:r>
          </a:p>
        </p:txBody>
      </p:sp>
      <p:sp>
        <p:nvSpPr>
          <p:cNvPr id="7" name="Rectangle 6"/>
          <p:cNvSpPr/>
          <p:nvPr/>
        </p:nvSpPr>
        <p:spPr>
          <a:xfrm>
            <a:off x="839416" y="2420888"/>
            <a:ext cx="720080" cy="8640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a:t>t1</a:t>
            </a:r>
          </a:p>
        </p:txBody>
      </p:sp>
      <p:sp>
        <p:nvSpPr>
          <p:cNvPr id="8" name="Rectangle 7"/>
          <p:cNvSpPr/>
          <p:nvPr/>
        </p:nvSpPr>
        <p:spPr>
          <a:xfrm>
            <a:off x="1752436" y="2427443"/>
            <a:ext cx="7200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t2</a:t>
            </a:r>
          </a:p>
        </p:txBody>
      </p:sp>
      <p:sp>
        <p:nvSpPr>
          <p:cNvPr id="9" name="Rectangle 8"/>
          <p:cNvSpPr/>
          <p:nvPr/>
        </p:nvSpPr>
        <p:spPr>
          <a:xfrm>
            <a:off x="2665456" y="2433270"/>
            <a:ext cx="7200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t3</a:t>
            </a:r>
          </a:p>
        </p:txBody>
      </p:sp>
      <p:sp>
        <p:nvSpPr>
          <p:cNvPr id="10" name="Rectangle 9"/>
          <p:cNvSpPr/>
          <p:nvPr/>
        </p:nvSpPr>
        <p:spPr>
          <a:xfrm>
            <a:off x="3969888" y="2427443"/>
            <a:ext cx="7200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a:t>
            </a:r>
          </a:p>
        </p:txBody>
      </p:sp>
      <p:sp>
        <p:nvSpPr>
          <p:cNvPr id="11" name="Rectangle 10"/>
          <p:cNvSpPr/>
          <p:nvPr/>
        </p:nvSpPr>
        <p:spPr>
          <a:xfrm>
            <a:off x="839416" y="4077072"/>
            <a:ext cx="720080" cy="86409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t1</a:t>
            </a:r>
          </a:p>
        </p:txBody>
      </p:sp>
      <p:sp>
        <p:nvSpPr>
          <p:cNvPr id="12" name="Rectangle 11"/>
          <p:cNvSpPr/>
          <p:nvPr/>
        </p:nvSpPr>
        <p:spPr>
          <a:xfrm>
            <a:off x="1752436" y="4077072"/>
            <a:ext cx="720080" cy="8640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a:t>t2</a:t>
            </a:r>
          </a:p>
        </p:txBody>
      </p:sp>
      <p:sp>
        <p:nvSpPr>
          <p:cNvPr id="13" name="Rectangle 12"/>
          <p:cNvSpPr/>
          <p:nvPr/>
        </p:nvSpPr>
        <p:spPr>
          <a:xfrm>
            <a:off x="2665456" y="4077072"/>
            <a:ext cx="7200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t3</a:t>
            </a:r>
          </a:p>
        </p:txBody>
      </p:sp>
      <p:sp>
        <p:nvSpPr>
          <p:cNvPr id="14" name="Rectangle 13"/>
          <p:cNvSpPr/>
          <p:nvPr/>
        </p:nvSpPr>
        <p:spPr>
          <a:xfrm>
            <a:off x="3969888" y="4077072"/>
            <a:ext cx="7200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a:t>
            </a:r>
          </a:p>
        </p:txBody>
      </p:sp>
      <p:sp>
        <p:nvSpPr>
          <p:cNvPr id="17" name="TextBox 16"/>
          <p:cNvSpPr txBox="1"/>
          <p:nvPr/>
        </p:nvSpPr>
        <p:spPr>
          <a:xfrm>
            <a:off x="1722586" y="3491716"/>
            <a:ext cx="1656184" cy="369332"/>
          </a:xfrm>
          <a:prstGeom prst="rect">
            <a:avLst/>
          </a:prstGeom>
          <a:noFill/>
        </p:spPr>
        <p:txBody>
          <a:bodyPr wrap="square" rtlCol="0">
            <a:spAutoFit/>
          </a:bodyPr>
          <a:lstStyle/>
          <a:p>
            <a:r>
              <a:rPr lang="en-CA" dirty="0">
                <a:latin typeface="Times New Roman" panose="02020603050405020304" pitchFamily="18" charset="0"/>
                <a:cs typeface="Times New Roman" panose="02020603050405020304" pitchFamily="18" charset="0"/>
              </a:rPr>
              <a:t>Fixed decisions</a:t>
            </a:r>
          </a:p>
        </p:txBody>
      </p:sp>
      <p:sp>
        <p:nvSpPr>
          <p:cNvPr id="18" name="Down Arrow 17"/>
          <p:cNvSpPr/>
          <p:nvPr/>
        </p:nvSpPr>
        <p:spPr>
          <a:xfrm>
            <a:off x="1411661" y="3365926"/>
            <a:ext cx="336956" cy="639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p:nvSpPr>
        <p:spPr>
          <a:xfrm>
            <a:off x="6383046" y="2301661"/>
            <a:ext cx="720080" cy="3618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a:t>t1</a:t>
            </a:r>
          </a:p>
        </p:txBody>
      </p:sp>
      <p:sp>
        <p:nvSpPr>
          <p:cNvPr id="20" name="Rectangle 19"/>
          <p:cNvSpPr/>
          <p:nvPr/>
        </p:nvSpPr>
        <p:spPr>
          <a:xfrm>
            <a:off x="7334932" y="2310594"/>
            <a:ext cx="293753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K1</a:t>
            </a:r>
          </a:p>
        </p:txBody>
      </p:sp>
      <p:sp>
        <p:nvSpPr>
          <p:cNvPr id="23" name="Rectangle 22"/>
          <p:cNvSpPr/>
          <p:nvPr/>
        </p:nvSpPr>
        <p:spPr>
          <a:xfrm>
            <a:off x="6421912" y="4076150"/>
            <a:ext cx="720080" cy="86409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t1</a:t>
            </a:r>
          </a:p>
        </p:txBody>
      </p:sp>
      <p:sp>
        <p:nvSpPr>
          <p:cNvPr id="24" name="Rectangle 23"/>
          <p:cNvSpPr/>
          <p:nvPr/>
        </p:nvSpPr>
        <p:spPr>
          <a:xfrm>
            <a:off x="7334932" y="4076150"/>
            <a:ext cx="720080" cy="8640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a:t>t2</a:t>
            </a:r>
          </a:p>
        </p:txBody>
      </p:sp>
      <p:sp>
        <p:nvSpPr>
          <p:cNvPr id="25" name="Rectangle 24"/>
          <p:cNvSpPr/>
          <p:nvPr/>
        </p:nvSpPr>
        <p:spPr>
          <a:xfrm>
            <a:off x="8247952" y="4076150"/>
            <a:ext cx="202451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k1</a:t>
            </a:r>
          </a:p>
        </p:txBody>
      </p:sp>
      <p:sp>
        <p:nvSpPr>
          <p:cNvPr id="27" name="TextBox 26"/>
          <p:cNvSpPr txBox="1"/>
          <p:nvPr/>
        </p:nvSpPr>
        <p:spPr>
          <a:xfrm>
            <a:off x="7374615" y="3574225"/>
            <a:ext cx="1656184" cy="369332"/>
          </a:xfrm>
          <a:prstGeom prst="rect">
            <a:avLst/>
          </a:prstGeom>
          <a:noFill/>
        </p:spPr>
        <p:txBody>
          <a:bodyPr wrap="square" rtlCol="0">
            <a:spAutoFit/>
          </a:bodyPr>
          <a:lstStyle/>
          <a:p>
            <a:r>
              <a:rPr lang="en-CA" dirty="0">
                <a:latin typeface="Times New Roman" panose="02020603050405020304" pitchFamily="18" charset="0"/>
                <a:cs typeface="Times New Roman" panose="02020603050405020304" pitchFamily="18" charset="0"/>
              </a:rPr>
              <a:t>Fixed decisions</a:t>
            </a:r>
          </a:p>
        </p:txBody>
      </p:sp>
      <p:sp>
        <p:nvSpPr>
          <p:cNvPr id="28" name="Down Arrow 27"/>
          <p:cNvSpPr/>
          <p:nvPr/>
        </p:nvSpPr>
        <p:spPr>
          <a:xfrm>
            <a:off x="6994157" y="3491716"/>
            <a:ext cx="336956" cy="5133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a:off x="191344" y="5846438"/>
            <a:ext cx="197243" cy="1605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33" name="Rectangle 32"/>
          <p:cNvSpPr/>
          <p:nvPr/>
        </p:nvSpPr>
        <p:spPr>
          <a:xfrm>
            <a:off x="191344" y="6101588"/>
            <a:ext cx="197243" cy="160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Rectangle 33"/>
          <p:cNvSpPr/>
          <p:nvPr/>
        </p:nvSpPr>
        <p:spPr>
          <a:xfrm>
            <a:off x="191345" y="6378426"/>
            <a:ext cx="197243" cy="160533"/>
          </a:xfrm>
          <a:prstGeom prst="rect">
            <a:avLst/>
          </a:prstGeom>
          <a:solidFill>
            <a:schemeClr val="bg1">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35" name="TextBox 34"/>
          <p:cNvSpPr txBox="1"/>
          <p:nvPr/>
        </p:nvSpPr>
        <p:spPr>
          <a:xfrm>
            <a:off x="411674" y="5766355"/>
            <a:ext cx="1538008" cy="830997"/>
          </a:xfrm>
          <a:prstGeom prst="rect">
            <a:avLst/>
          </a:prstGeom>
          <a:noFill/>
        </p:spPr>
        <p:txBody>
          <a:bodyPr wrap="square" rtlCol="0">
            <a:spAutoFit/>
          </a:bodyPr>
          <a:lstStyle/>
          <a:p>
            <a:r>
              <a:rPr lang="en-CA" sz="1600" dirty="0">
                <a:latin typeface="Times New Roman" panose="02020603050405020304" pitchFamily="18" charset="0"/>
                <a:cs typeface="Times New Roman" panose="02020603050405020304" pitchFamily="18" charset="0"/>
              </a:rPr>
              <a:t>Current period</a:t>
            </a:r>
          </a:p>
          <a:p>
            <a:r>
              <a:rPr lang="en-CA" sz="1600" dirty="0">
                <a:latin typeface="Times New Roman" panose="02020603050405020304" pitchFamily="18" charset="0"/>
                <a:cs typeface="Times New Roman" panose="02020603050405020304" pitchFamily="18" charset="0"/>
              </a:rPr>
              <a:t>Future periods</a:t>
            </a:r>
          </a:p>
          <a:p>
            <a:r>
              <a:rPr lang="en-CA" sz="1600" dirty="0">
                <a:latin typeface="Times New Roman" panose="02020603050405020304" pitchFamily="18" charset="0"/>
                <a:cs typeface="Times New Roman" panose="02020603050405020304" pitchFamily="18" charset="0"/>
              </a:rPr>
              <a:t>Past periods</a:t>
            </a:r>
          </a:p>
        </p:txBody>
      </p:sp>
      <p:sp>
        <p:nvSpPr>
          <p:cNvPr id="36" name="Rectangle 35"/>
          <p:cNvSpPr/>
          <p:nvPr/>
        </p:nvSpPr>
        <p:spPr>
          <a:xfrm>
            <a:off x="10862320" y="2304259"/>
            <a:ext cx="720080" cy="361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K</a:t>
            </a:r>
          </a:p>
        </p:txBody>
      </p:sp>
      <p:sp>
        <p:nvSpPr>
          <p:cNvPr id="37" name="Rectangle 36"/>
          <p:cNvSpPr/>
          <p:nvPr/>
        </p:nvSpPr>
        <p:spPr>
          <a:xfrm>
            <a:off x="10862320" y="4076150"/>
            <a:ext cx="7200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K</a:t>
            </a:r>
          </a:p>
        </p:txBody>
      </p:sp>
      <p:sp>
        <p:nvSpPr>
          <p:cNvPr id="38" name="TextBox 37"/>
          <p:cNvSpPr txBox="1"/>
          <p:nvPr/>
        </p:nvSpPr>
        <p:spPr>
          <a:xfrm>
            <a:off x="201844" y="5030109"/>
            <a:ext cx="4114028" cy="646331"/>
          </a:xfrm>
          <a:prstGeom prst="rect">
            <a:avLst/>
          </a:prstGeom>
          <a:noFill/>
        </p:spPr>
        <p:txBody>
          <a:bodyPr wrap="square" rtlCol="0">
            <a:spAutoFit/>
          </a:bodyPr>
          <a:lstStyle/>
          <a:p>
            <a:r>
              <a:rPr lang="en-CA" dirty="0">
                <a:latin typeface="Times New Roman" panose="02020603050405020304" pitchFamily="18" charset="0"/>
                <a:cs typeface="Times New Roman" panose="02020603050405020304" pitchFamily="18" charset="0"/>
              </a:rPr>
              <a:t>K periods based on supply-demand pinch   </a:t>
            </a:r>
          </a:p>
          <a:p>
            <a:r>
              <a:rPr lang="en-CA" dirty="0">
                <a:latin typeface="Times New Roman" panose="02020603050405020304" pitchFamily="18" charset="0"/>
                <a:cs typeface="Times New Roman" panose="02020603050405020304" pitchFamily="18" charset="0"/>
              </a:rPr>
              <a:t>K periods are less than T periods (K &lt;&lt; T)</a:t>
            </a:r>
          </a:p>
        </p:txBody>
      </p:sp>
      <p:sp>
        <p:nvSpPr>
          <p:cNvPr id="39" name="TextBox 38"/>
          <p:cNvSpPr txBox="1"/>
          <p:nvPr/>
        </p:nvSpPr>
        <p:spPr>
          <a:xfrm>
            <a:off x="5866428" y="5135533"/>
            <a:ext cx="6047144" cy="2031325"/>
          </a:xfrm>
          <a:prstGeom prst="rect">
            <a:avLst/>
          </a:prstGeom>
          <a:noFill/>
        </p:spPr>
        <p:txBody>
          <a:bodyPr wrap="square" rtlCol="0">
            <a:spAutoFit/>
          </a:bodyPr>
          <a:lstStyle/>
          <a:p>
            <a:r>
              <a:rPr lang="en-CA" dirty="0">
                <a:latin typeface="Times New Roman" panose="02020603050405020304" pitchFamily="18" charset="0"/>
                <a:cs typeface="Times New Roman" panose="02020603050405020304" pitchFamily="18" charset="0"/>
              </a:rPr>
              <a:t>If first infeasibility occurs at:</a:t>
            </a:r>
          </a:p>
          <a:p>
            <a:r>
              <a:rPr lang="en-CA" dirty="0">
                <a:latin typeface="Times New Roman" panose="02020603050405020304" pitchFamily="18" charset="0"/>
                <a:cs typeface="Times New Roman" panose="02020603050405020304" pitchFamily="18" charset="0"/>
              </a:rPr>
              <a:t>Period after our current period</a:t>
            </a:r>
          </a:p>
          <a:p>
            <a:pPr marL="285750" indent="-285750">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resolve the problem with the next period being detailed too </a:t>
            </a:r>
          </a:p>
          <a:p>
            <a:r>
              <a:rPr lang="en-CA" dirty="0">
                <a:latin typeface="Times New Roman" panose="02020603050405020304" pitchFamily="18" charset="0"/>
                <a:cs typeface="Times New Roman" panose="02020603050405020304" pitchFamily="18" charset="0"/>
              </a:rPr>
              <a:t>Period further into the future </a:t>
            </a:r>
          </a:p>
          <a:p>
            <a:pPr marL="285750" indent="-285750">
              <a:buFont typeface="Wingdings" panose="05000000000000000000" pitchFamily="2" charset="2"/>
              <a:buChar char="Ø"/>
            </a:pPr>
            <a:r>
              <a:rPr lang="en-CA" dirty="0">
                <a:latin typeface="Times New Roman" panose="02020603050405020304" pitchFamily="18" charset="0"/>
                <a:cs typeface="Times New Roman" panose="02020603050405020304" pitchFamily="18" charset="0"/>
              </a:rPr>
              <a:t>Subdivide the k periods to two periods at the point where infeasibility occurs</a:t>
            </a:r>
          </a:p>
          <a:p>
            <a:endParaRPr lang="en-CA" dirty="0">
              <a:latin typeface="Times New Roman" panose="02020603050405020304" pitchFamily="18" charset="0"/>
              <a:cs typeface="Times New Roman" panose="02020603050405020304" pitchFamily="18" charset="0"/>
            </a:endParaRPr>
          </a:p>
        </p:txBody>
      </p:sp>
      <p:sp>
        <p:nvSpPr>
          <p:cNvPr id="45" name="Rectangle 44">
            <a:extLst>
              <a:ext uri="{FF2B5EF4-FFF2-40B4-BE49-F238E27FC236}">
                <a16:creationId xmlns:a16="http://schemas.microsoft.com/office/drawing/2014/main" id="{65C6B01F-115A-47B0-8BC2-DAA3410AA235}"/>
              </a:ext>
            </a:extLst>
          </p:cNvPr>
          <p:cNvSpPr/>
          <p:nvPr/>
        </p:nvSpPr>
        <p:spPr>
          <a:xfrm>
            <a:off x="6391372" y="3041736"/>
            <a:ext cx="720080" cy="39354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a:t>t1</a:t>
            </a:r>
          </a:p>
        </p:txBody>
      </p:sp>
      <p:sp>
        <p:nvSpPr>
          <p:cNvPr id="46" name="Rectangle 45">
            <a:extLst>
              <a:ext uri="{FF2B5EF4-FFF2-40B4-BE49-F238E27FC236}">
                <a16:creationId xmlns:a16="http://schemas.microsoft.com/office/drawing/2014/main" id="{C0050E8A-A49D-4BD6-BCF8-0AB58689A8EE}"/>
              </a:ext>
            </a:extLst>
          </p:cNvPr>
          <p:cNvSpPr/>
          <p:nvPr/>
        </p:nvSpPr>
        <p:spPr>
          <a:xfrm>
            <a:off x="7331112" y="3048291"/>
            <a:ext cx="693359" cy="393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t2</a:t>
            </a:r>
          </a:p>
        </p:txBody>
      </p:sp>
      <p:sp>
        <p:nvSpPr>
          <p:cNvPr id="47" name="Rectangle 46">
            <a:extLst>
              <a:ext uri="{FF2B5EF4-FFF2-40B4-BE49-F238E27FC236}">
                <a16:creationId xmlns:a16="http://schemas.microsoft.com/office/drawing/2014/main" id="{C04DDEF1-24C4-43B2-9E7D-6EA194A824F2}"/>
              </a:ext>
            </a:extLst>
          </p:cNvPr>
          <p:cNvSpPr/>
          <p:nvPr/>
        </p:nvSpPr>
        <p:spPr>
          <a:xfrm>
            <a:off x="8244130" y="3054118"/>
            <a:ext cx="693361" cy="393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t3</a:t>
            </a:r>
          </a:p>
        </p:txBody>
      </p:sp>
      <p:sp>
        <p:nvSpPr>
          <p:cNvPr id="48" name="Rectangle 47">
            <a:extLst>
              <a:ext uri="{FF2B5EF4-FFF2-40B4-BE49-F238E27FC236}">
                <a16:creationId xmlns:a16="http://schemas.microsoft.com/office/drawing/2014/main" id="{2E64081A-531E-4B9B-92BF-E4E17F12C1B3}"/>
              </a:ext>
            </a:extLst>
          </p:cNvPr>
          <p:cNvSpPr/>
          <p:nvPr/>
        </p:nvSpPr>
        <p:spPr>
          <a:xfrm>
            <a:off x="10848959" y="3035456"/>
            <a:ext cx="720080" cy="393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a:t>
            </a:r>
          </a:p>
        </p:txBody>
      </p:sp>
      <p:sp>
        <p:nvSpPr>
          <p:cNvPr id="49" name="Rectangle 48">
            <a:extLst>
              <a:ext uri="{FF2B5EF4-FFF2-40B4-BE49-F238E27FC236}">
                <a16:creationId xmlns:a16="http://schemas.microsoft.com/office/drawing/2014/main" id="{0EE650AE-815E-4945-A79E-4393E434784D}"/>
              </a:ext>
            </a:extLst>
          </p:cNvPr>
          <p:cNvSpPr/>
          <p:nvPr/>
        </p:nvSpPr>
        <p:spPr>
          <a:xfrm>
            <a:off x="9140691" y="3041736"/>
            <a:ext cx="693361" cy="393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t3</a:t>
            </a:r>
          </a:p>
        </p:txBody>
      </p:sp>
      <p:sp>
        <p:nvSpPr>
          <p:cNvPr id="50" name="Down Arrow 27">
            <a:extLst>
              <a:ext uri="{FF2B5EF4-FFF2-40B4-BE49-F238E27FC236}">
                <a16:creationId xmlns:a16="http://schemas.microsoft.com/office/drawing/2014/main" id="{D173BF82-84B1-43C0-943D-F4E944C8A969}"/>
              </a:ext>
            </a:extLst>
          </p:cNvPr>
          <p:cNvSpPr/>
          <p:nvPr/>
        </p:nvSpPr>
        <p:spPr>
          <a:xfrm>
            <a:off x="8177472" y="2744984"/>
            <a:ext cx="336956" cy="2276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51" name="TextBox 50">
            <a:extLst>
              <a:ext uri="{FF2B5EF4-FFF2-40B4-BE49-F238E27FC236}">
                <a16:creationId xmlns:a16="http://schemas.microsoft.com/office/drawing/2014/main" id="{2BF4FEBD-DB6D-42B1-967D-09FDBF143EEC}"/>
              </a:ext>
            </a:extLst>
          </p:cNvPr>
          <p:cNvSpPr txBox="1"/>
          <p:nvPr/>
        </p:nvSpPr>
        <p:spPr>
          <a:xfrm>
            <a:off x="5381237" y="2316973"/>
            <a:ext cx="943745" cy="307777"/>
          </a:xfrm>
          <a:prstGeom prst="rect">
            <a:avLst/>
          </a:prstGeom>
          <a:noFill/>
        </p:spPr>
        <p:txBody>
          <a:bodyPr wrap="square" rtlCol="0">
            <a:spAutoFit/>
          </a:bodyPr>
          <a:lstStyle/>
          <a:p>
            <a:r>
              <a:rPr lang="en-CA" sz="1400" dirty="0">
                <a:latin typeface="Times New Roman" panose="02020603050405020304" pitchFamily="18" charset="0"/>
                <a:cs typeface="Times New Roman" panose="02020603050405020304" pitchFamily="18" charset="0"/>
              </a:rPr>
              <a:t>Top  level</a:t>
            </a:r>
          </a:p>
        </p:txBody>
      </p:sp>
      <p:sp>
        <p:nvSpPr>
          <p:cNvPr id="52" name="TextBox 51">
            <a:extLst>
              <a:ext uri="{FF2B5EF4-FFF2-40B4-BE49-F238E27FC236}">
                <a16:creationId xmlns:a16="http://schemas.microsoft.com/office/drawing/2014/main" id="{7122D4E4-9FDA-4CE2-BD67-82C514C26E0D}"/>
              </a:ext>
            </a:extLst>
          </p:cNvPr>
          <p:cNvSpPr txBox="1"/>
          <p:nvPr/>
        </p:nvSpPr>
        <p:spPr>
          <a:xfrm>
            <a:off x="5248192" y="3029156"/>
            <a:ext cx="1209837" cy="307777"/>
          </a:xfrm>
          <a:prstGeom prst="rect">
            <a:avLst/>
          </a:prstGeom>
          <a:noFill/>
        </p:spPr>
        <p:txBody>
          <a:bodyPr wrap="square" rtlCol="0">
            <a:spAutoFit/>
          </a:bodyPr>
          <a:lstStyle/>
          <a:p>
            <a:r>
              <a:rPr lang="en-CA" sz="1400" dirty="0">
                <a:latin typeface="Times New Roman" panose="02020603050405020304" pitchFamily="18" charset="0"/>
                <a:cs typeface="Times New Roman" panose="02020603050405020304" pitchFamily="18" charset="0"/>
              </a:rPr>
              <a:t>Bottom  level</a:t>
            </a:r>
          </a:p>
        </p:txBody>
      </p:sp>
      <p:sp>
        <p:nvSpPr>
          <p:cNvPr id="53" name="TextBox 52">
            <a:extLst>
              <a:ext uri="{FF2B5EF4-FFF2-40B4-BE49-F238E27FC236}">
                <a16:creationId xmlns:a16="http://schemas.microsoft.com/office/drawing/2014/main" id="{2B58E74E-9937-40F5-B268-32C8515402A1}"/>
              </a:ext>
            </a:extLst>
          </p:cNvPr>
          <p:cNvSpPr txBox="1"/>
          <p:nvPr/>
        </p:nvSpPr>
        <p:spPr>
          <a:xfrm>
            <a:off x="4777618" y="2705602"/>
            <a:ext cx="3555323" cy="307777"/>
          </a:xfrm>
          <a:prstGeom prst="rect">
            <a:avLst/>
          </a:prstGeom>
          <a:noFill/>
        </p:spPr>
        <p:txBody>
          <a:bodyPr wrap="square" rtlCol="0">
            <a:spAutoFit/>
          </a:bodyPr>
          <a:lstStyle/>
          <a:p>
            <a:r>
              <a:rPr lang="en-CA" sz="1400" b="1" dirty="0">
                <a:latin typeface="Times New Roman" panose="02020603050405020304" pitchFamily="18" charset="0"/>
                <a:cs typeface="Times New Roman" panose="02020603050405020304" pitchFamily="18" charset="0"/>
              </a:rPr>
              <a:t>Fix recipes, delivered and blended volumes</a:t>
            </a:r>
          </a:p>
        </p:txBody>
      </p:sp>
      <p:sp>
        <p:nvSpPr>
          <p:cNvPr id="54" name="Down Arrow 27">
            <a:extLst>
              <a:ext uri="{FF2B5EF4-FFF2-40B4-BE49-F238E27FC236}">
                <a16:creationId xmlns:a16="http://schemas.microsoft.com/office/drawing/2014/main" id="{9D9856DE-690F-4775-8A2A-AC6788B83E98}"/>
              </a:ext>
            </a:extLst>
          </p:cNvPr>
          <p:cNvSpPr/>
          <p:nvPr/>
        </p:nvSpPr>
        <p:spPr>
          <a:xfrm flipV="1">
            <a:off x="8655797" y="2739089"/>
            <a:ext cx="336956" cy="2276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55" name="TextBox 54">
            <a:extLst>
              <a:ext uri="{FF2B5EF4-FFF2-40B4-BE49-F238E27FC236}">
                <a16:creationId xmlns:a16="http://schemas.microsoft.com/office/drawing/2014/main" id="{90A738F1-BFBA-4B30-BD38-7E674FFDD606}"/>
              </a:ext>
            </a:extLst>
          </p:cNvPr>
          <p:cNvSpPr txBox="1"/>
          <p:nvPr/>
        </p:nvSpPr>
        <p:spPr>
          <a:xfrm>
            <a:off x="8992753" y="2704942"/>
            <a:ext cx="3451589" cy="307777"/>
          </a:xfrm>
          <a:prstGeom prst="rect">
            <a:avLst/>
          </a:prstGeom>
          <a:noFill/>
        </p:spPr>
        <p:txBody>
          <a:bodyPr wrap="square" rtlCol="0">
            <a:spAutoFit/>
          </a:bodyPr>
          <a:lstStyle/>
          <a:p>
            <a:r>
              <a:rPr lang="en-CA" sz="1400" b="1" dirty="0">
                <a:latin typeface="Times New Roman" panose="02020603050405020304" pitchFamily="18" charset="0"/>
                <a:cs typeface="Times New Roman" panose="02020603050405020304" pitchFamily="18" charset="0"/>
              </a:rPr>
              <a:t>where to subdivide if infeasibility occurs</a:t>
            </a:r>
          </a:p>
        </p:txBody>
      </p:sp>
    </p:spTree>
    <p:extLst>
      <p:ext uri="{BB962C8B-B14F-4D97-AF65-F5344CB8AC3E}">
        <p14:creationId xmlns:p14="http://schemas.microsoft.com/office/powerpoint/2010/main" val="103264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0001" y="116632"/>
            <a:ext cx="7200900" cy="540000"/>
          </a:xfrm>
        </p:spPr>
        <p:txBody>
          <a:bodyPr>
            <a:noAutofit/>
          </a:bodyPr>
          <a:lstStyle/>
          <a:p>
            <a:r>
              <a:rPr lang="en-CA" sz="2800" dirty="0">
                <a:latin typeface="Times New Roman" panose="02020603050405020304" pitchFamily="18" charset="0"/>
                <a:cs typeface="Times New Roman" panose="02020603050405020304" pitchFamily="18" charset="0"/>
              </a:rPr>
              <a:t>Example (MODEL SIZE)</a:t>
            </a:r>
          </a:p>
        </p:txBody>
      </p:sp>
      <p:sp>
        <p:nvSpPr>
          <p:cNvPr id="4" name="Slide Number Placeholder 3"/>
          <p:cNvSpPr>
            <a:spLocks noGrp="1"/>
          </p:cNvSpPr>
          <p:nvPr>
            <p:ph type="sldNum" sz="quarter" idx="12"/>
          </p:nvPr>
        </p:nvSpPr>
        <p:spPr/>
        <p:txBody>
          <a:bodyPr>
            <a:normAutofit/>
          </a:bodyPr>
          <a:lstStyle/>
          <a:p>
            <a:fld id="{2A5C4456-4D3F-4798-B63A-E4AA4EAC1E01}" type="slidenum">
              <a:rPr lang="en-CA" smtClean="0"/>
              <a:t>12</a:t>
            </a:fld>
            <a:endParaRPr lang="en-CA"/>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3519513720"/>
              </p:ext>
            </p:extLst>
          </p:nvPr>
        </p:nvGraphicFramePr>
        <p:xfrm>
          <a:off x="407368" y="2132856"/>
          <a:ext cx="7344816" cy="3600400"/>
        </p:xfrm>
        <a:graphic>
          <a:graphicData uri="http://schemas.openxmlformats.org/drawingml/2006/table">
            <a:tbl>
              <a:tblPr>
                <a:tableStyleId>{9D7B26C5-4107-4FEC-AEDC-1716B250A1EF}</a:tableStyleId>
              </a:tblPr>
              <a:tblGrid>
                <a:gridCol w="936104">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937712">
                  <a:extLst>
                    <a:ext uri="{9D8B030D-6E8A-4147-A177-3AD203B41FA5}">
                      <a16:colId xmlns:a16="http://schemas.microsoft.com/office/drawing/2014/main" val="20002"/>
                    </a:ext>
                  </a:extLst>
                </a:gridCol>
                <a:gridCol w="1166176">
                  <a:extLst>
                    <a:ext uri="{9D8B030D-6E8A-4147-A177-3AD203B41FA5}">
                      <a16:colId xmlns:a16="http://schemas.microsoft.com/office/drawing/2014/main" val="20003"/>
                    </a:ext>
                  </a:extLst>
                </a:gridCol>
                <a:gridCol w="1085750">
                  <a:extLst>
                    <a:ext uri="{9D8B030D-6E8A-4147-A177-3AD203B41FA5}">
                      <a16:colId xmlns:a16="http://schemas.microsoft.com/office/drawing/2014/main" val="20004"/>
                    </a:ext>
                  </a:extLst>
                </a:gridCol>
                <a:gridCol w="1029452">
                  <a:extLst>
                    <a:ext uri="{9D8B030D-6E8A-4147-A177-3AD203B41FA5}">
                      <a16:colId xmlns:a16="http://schemas.microsoft.com/office/drawing/2014/main" val="20005"/>
                    </a:ext>
                  </a:extLst>
                </a:gridCol>
                <a:gridCol w="1181510">
                  <a:extLst>
                    <a:ext uri="{9D8B030D-6E8A-4147-A177-3AD203B41FA5}">
                      <a16:colId xmlns:a16="http://schemas.microsoft.com/office/drawing/2014/main" val="20006"/>
                    </a:ext>
                  </a:extLst>
                </a:gridCol>
              </a:tblGrid>
              <a:tr h="450050">
                <a:tc row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Model</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Linear Blending Rules Case</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CA"/>
                    </a:p>
                  </a:txBody>
                  <a:tcPr/>
                </a:tc>
                <a:tc hMerge="1">
                  <a:txBody>
                    <a:bodyPr/>
                    <a:lstStyle/>
                    <a:p>
                      <a:endParaRPr lang="en-CA"/>
                    </a:p>
                  </a:txBody>
                  <a:tcPr/>
                </a:tc>
                <a:tc grid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Non-Linear Blending Rules Case</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450050">
                <a:tc vMerge="1">
                  <a:txBody>
                    <a:bodyPr/>
                    <a:lstStyle/>
                    <a:p>
                      <a:pPr algn="ctr" fontAlgn="b"/>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fontAlgn="ctr"/>
                      <a:r>
                        <a:rPr lang="en-CA" sz="1400" u="none" strike="noStrike" dirty="0">
                          <a:effectLst/>
                          <a:latin typeface="Times New Roman" panose="02020603050405020304" pitchFamily="18" charset="0"/>
                          <a:cs typeface="Times New Roman" panose="02020603050405020304" pitchFamily="18" charset="0"/>
                        </a:rPr>
                        <a:t>Full Space</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gridSpan="2">
                  <a:txBody>
                    <a:bodyPr/>
                    <a:lstStyle/>
                    <a:p>
                      <a:pPr algn="ctr" fontAlgn="ctr"/>
                      <a:r>
                        <a:rPr lang="en-CA" sz="1400" u="none" strike="noStrike">
                          <a:effectLst/>
                          <a:latin typeface="Times New Roman" panose="02020603050405020304" pitchFamily="18" charset="0"/>
                          <a:cs typeface="Times New Roman" panose="02020603050405020304" pitchFamily="18" charset="0"/>
                        </a:rPr>
                        <a:t>Supply-demand Pinch</a:t>
                      </a:r>
                      <a:endParaRPr lang="en-CA"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hMerge="1">
                  <a:txBody>
                    <a:bodyPr/>
                    <a:lstStyle/>
                    <a:p>
                      <a:endParaRPr lang="en-CA"/>
                    </a:p>
                  </a:txBody>
                  <a:tcPr/>
                </a:tc>
                <a:tc rowSpan="2">
                  <a:txBody>
                    <a:bodyPr/>
                    <a:lstStyle/>
                    <a:p>
                      <a:pPr algn="ctr" fontAlgn="ctr"/>
                      <a:r>
                        <a:rPr lang="en-CA" sz="1400" u="none" strike="noStrike">
                          <a:effectLst/>
                          <a:latin typeface="Times New Roman" panose="02020603050405020304" pitchFamily="18" charset="0"/>
                          <a:cs typeface="Times New Roman" panose="02020603050405020304" pitchFamily="18" charset="0"/>
                        </a:rPr>
                        <a:t>Full Space</a:t>
                      </a:r>
                      <a:endParaRPr lang="en-CA"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gridSpan="2">
                  <a:txBody>
                    <a:bodyPr/>
                    <a:lstStyle/>
                    <a:p>
                      <a:pPr algn="ctr" fontAlgn="ctr"/>
                      <a:r>
                        <a:rPr lang="en-CA" sz="1400" u="none" strike="noStrike">
                          <a:effectLst/>
                          <a:latin typeface="Times New Roman" panose="02020603050405020304" pitchFamily="18" charset="0"/>
                          <a:cs typeface="Times New Roman" panose="02020603050405020304" pitchFamily="18" charset="0"/>
                        </a:rPr>
                        <a:t>Supply-demand Pinch</a:t>
                      </a:r>
                      <a:endParaRPr lang="en-CA"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CA"/>
                    </a:p>
                  </a:txBody>
                  <a:tcPr/>
                </a:tc>
                <a:extLst>
                  <a:ext uri="{0D108BD9-81ED-4DB2-BD59-A6C34878D82A}">
                    <a16:rowId xmlns:a16="http://schemas.microsoft.com/office/drawing/2014/main" val="10001"/>
                  </a:ext>
                </a:extLst>
              </a:tr>
              <a:tr h="450050">
                <a:tc vMerge="1">
                  <a:txBody>
                    <a:bodyPr/>
                    <a:lstStyle/>
                    <a:p>
                      <a:endParaRPr lang="en-CA"/>
                    </a:p>
                  </a:txBody>
                  <a:tcPr/>
                </a:tc>
                <a:tc vMerge="1">
                  <a:txBody>
                    <a:bodyPr/>
                    <a:lstStyle/>
                    <a:p>
                      <a:endParaRPr lang="en-CA"/>
                    </a:p>
                  </a:txBody>
                  <a:tcPr/>
                </a:tc>
                <a:tc>
                  <a:txBody>
                    <a:bodyPr/>
                    <a:lstStyle/>
                    <a:p>
                      <a:pPr algn="ctr" fontAlgn="ctr"/>
                      <a:r>
                        <a:rPr lang="en-CA" sz="1400" u="none" strike="noStrike" dirty="0">
                          <a:effectLst/>
                          <a:latin typeface="Times New Roman" panose="02020603050405020304" pitchFamily="18" charset="0"/>
                          <a:cs typeface="Times New Roman" panose="02020603050405020304" pitchFamily="18" charset="0"/>
                        </a:rPr>
                        <a:t>Top level</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CA" sz="1400" b="0" i="0" u="none" strike="noStrike" dirty="0">
                          <a:solidFill>
                            <a:schemeClr val="tx1"/>
                          </a:solidFill>
                          <a:effectLst/>
                          <a:latin typeface="Times New Roman" panose="02020603050405020304" pitchFamily="18" charset="0"/>
                          <a:cs typeface="Times New Roman" panose="02020603050405020304" pitchFamily="18" charset="0"/>
                        </a:rPr>
                        <a:t>Bottom</a:t>
                      </a:r>
                      <a:r>
                        <a:rPr lang="en-CA" sz="1400" b="0" i="0" u="none" strike="noStrike" baseline="0" dirty="0">
                          <a:solidFill>
                            <a:schemeClr val="tx1"/>
                          </a:solidFill>
                          <a:effectLst/>
                          <a:latin typeface="Times New Roman" panose="02020603050405020304" pitchFamily="18" charset="0"/>
                          <a:cs typeface="Times New Roman" panose="02020603050405020304" pitchFamily="18" charset="0"/>
                        </a:rPr>
                        <a:t> level</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lang="en-CA"/>
                    </a:p>
                  </a:txBody>
                  <a:tcPr/>
                </a:tc>
                <a:tc>
                  <a:txBody>
                    <a:bodyPr/>
                    <a:lstStyle/>
                    <a:p>
                      <a:pPr algn="ctr" fontAlgn="ctr"/>
                      <a:r>
                        <a:rPr lang="en-CA" sz="1400" u="none" strike="noStrike" dirty="0">
                          <a:effectLst/>
                          <a:latin typeface="Times New Roman" panose="02020603050405020304" pitchFamily="18" charset="0"/>
                          <a:cs typeface="Times New Roman" panose="02020603050405020304" pitchFamily="18" charset="0"/>
                        </a:rPr>
                        <a:t>Top level</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CA" sz="1400" b="0" i="0" u="none" strike="noStrike" dirty="0">
                          <a:solidFill>
                            <a:schemeClr val="tx1"/>
                          </a:solidFill>
                          <a:effectLst/>
                          <a:latin typeface="Times New Roman" panose="02020603050405020304" pitchFamily="18" charset="0"/>
                          <a:cs typeface="Times New Roman" panose="02020603050405020304" pitchFamily="18" charset="0"/>
                        </a:rPr>
                        <a:t>Bottom</a:t>
                      </a:r>
                      <a:r>
                        <a:rPr lang="en-CA" sz="1400" b="0" i="0" u="none" strike="noStrike" baseline="0" dirty="0">
                          <a:solidFill>
                            <a:schemeClr val="tx1"/>
                          </a:solidFill>
                          <a:effectLst/>
                          <a:latin typeface="Times New Roman" panose="02020603050405020304" pitchFamily="18" charset="0"/>
                          <a:cs typeface="Times New Roman" panose="02020603050405020304" pitchFamily="18" charset="0"/>
                        </a:rPr>
                        <a:t> level</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0050">
                <a:tc>
                  <a:txBody>
                    <a:bodyPr/>
                    <a:lstStyle/>
                    <a:p>
                      <a:pPr algn="ctr" fontAlgn="ctr"/>
                      <a:r>
                        <a:rPr lang="en-CA" sz="1400" u="none" strike="noStrike">
                          <a:effectLst/>
                          <a:latin typeface="Times New Roman" panose="02020603050405020304" pitchFamily="18" charset="0"/>
                          <a:cs typeface="Times New Roman" panose="02020603050405020304" pitchFamily="18" charset="0"/>
                        </a:rPr>
                        <a:t># periods</a:t>
                      </a:r>
                      <a:endParaRPr lang="en-CA"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450050">
                <a:tc>
                  <a:txBody>
                    <a:bodyPr/>
                    <a:lstStyle/>
                    <a:p>
                      <a:pPr algn="ctr" fontAlgn="ctr"/>
                      <a:r>
                        <a:rPr lang="en-CA" sz="1400" u="none" strike="noStrike" dirty="0">
                          <a:effectLst/>
                          <a:latin typeface="Times New Roman" panose="02020603050405020304" pitchFamily="18" charset="0"/>
                          <a:cs typeface="Times New Roman" panose="02020603050405020304" pitchFamily="18" charset="0"/>
                        </a:rPr>
                        <a:t># equations</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4722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704</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3280</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5142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794</a:t>
                      </a:r>
                    </a:p>
                  </a:txBody>
                  <a:tcPr marL="9525" marR="9525" marT="9525" marB="0" anchor="ct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3280</a:t>
                      </a:r>
                    </a:p>
                  </a:txBody>
                  <a:tcPr marL="9525" marR="9525" marT="9525" marB="0" anchor="ctr"/>
                </a:tc>
                <a:extLst>
                  <a:ext uri="{0D108BD9-81ED-4DB2-BD59-A6C34878D82A}">
                    <a16:rowId xmlns:a16="http://schemas.microsoft.com/office/drawing/2014/main" val="10004"/>
                  </a:ext>
                </a:extLst>
              </a:tr>
              <a:tr h="450050">
                <a:tc>
                  <a:txBody>
                    <a:bodyPr/>
                    <a:lstStyle/>
                    <a:p>
                      <a:pPr algn="ctr" fontAlgn="ctr"/>
                      <a:r>
                        <a:rPr lang="en-CA" sz="1400" u="none" strike="noStrike">
                          <a:effectLst/>
                          <a:latin typeface="Times New Roman" panose="02020603050405020304" pitchFamily="18" charset="0"/>
                          <a:cs typeface="Times New Roman" panose="02020603050405020304" pitchFamily="18" charset="0"/>
                        </a:rPr>
                        <a:t># continuous variables</a:t>
                      </a:r>
                      <a:endParaRPr lang="en-CA"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1996</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344</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2432</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2416</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434</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2432</a:t>
                      </a:r>
                    </a:p>
                  </a:txBody>
                  <a:tcPr marL="9525" marR="9525" marT="9525" marB="0" anchor="ctr"/>
                </a:tc>
                <a:extLst>
                  <a:ext uri="{0D108BD9-81ED-4DB2-BD59-A6C34878D82A}">
                    <a16:rowId xmlns:a16="http://schemas.microsoft.com/office/drawing/2014/main" val="10005"/>
                  </a:ext>
                </a:extLst>
              </a:tr>
              <a:tr h="450050">
                <a:tc>
                  <a:txBody>
                    <a:bodyPr/>
                    <a:lstStyle/>
                    <a:p>
                      <a:pPr algn="ctr" fontAlgn="ctr"/>
                      <a:r>
                        <a:rPr lang="en-CA" sz="1400" u="none" strike="noStrike" dirty="0">
                          <a:effectLst/>
                          <a:latin typeface="Times New Roman" panose="02020603050405020304" pitchFamily="18" charset="0"/>
                          <a:cs typeface="Times New Roman" panose="02020603050405020304" pitchFamily="18" charset="0"/>
                        </a:rPr>
                        <a:t># nonlinear terms</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666</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138</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78</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1002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210</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78</a:t>
                      </a:r>
                    </a:p>
                  </a:txBody>
                  <a:tcPr marL="9525" marR="9525" marT="9525" marB="0" anchor="ctr"/>
                </a:tc>
                <a:extLst>
                  <a:ext uri="{0D108BD9-81ED-4DB2-BD59-A6C34878D82A}">
                    <a16:rowId xmlns:a16="http://schemas.microsoft.com/office/drawing/2014/main" val="10006"/>
                  </a:ext>
                </a:extLst>
              </a:tr>
              <a:tr h="450050">
                <a:tc>
                  <a:txBody>
                    <a:bodyPr/>
                    <a:lstStyle/>
                    <a:p>
                      <a:pPr algn="ctr" fontAlgn="ctr"/>
                      <a:r>
                        <a:rPr lang="en-CA" sz="1400" u="none" strike="noStrike" dirty="0">
                          <a:effectLst/>
                          <a:latin typeface="Times New Roman" panose="02020603050405020304" pitchFamily="18" charset="0"/>
                          <a:cs typeface="Times New Roman" panose="02020603050405020304" pitchFamily="18" charset="0"/>
                        </a:rPr>
                        <a:t># Discrete variables</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420</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54</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420</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420</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54</a:t>
                      </a:r>
                    </a:p>
                  </a:txBody>
                  <a:tcPr marL="9525" marR="9525" marT="9525" marB="0" anchor="ctr"/>
                </a:tc>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420</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val="2339244060"/>
              </p:ext>
            </p:extLst>
          </p:nvPr>
        </p:nvGraphicFramePr>
        <p:xfrm>
          <a:off x="8112224" y="2420889"/>
          <a:ext cx="3960440" cy="3600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357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0001" y="116632"/>
            <a:ext cx="7200900" cy="540000"/>
          </a:xfrm>
        </p:spPr>
        <p:txBody>
          <a:bodyPr>
            <a:noAutofit/>
          </a:bodyPr>
          <a:lstStyle/>
          <a:p>
            <a:r>
              <a:rPr lang="en-CA" sz="2800" dirty="0">
                <a:latin typeface="Times New Roman" panose="02020603050405020304" pitchFamily="18" charset="0"/>
                <a:cs typeface="Times New Roman" panose="02020603050405020304" pitchFamily="18" charset="0"/>
              </a:rPr>
              <a:t>Example (RESULTS LINEAR BLENDING RULES CASE)</a:t>
            </a:r>
          </a:p>
        </p:txBody>
      </p:sp>
      <p:sp>
        <p:nvSpPr>
          <p:cNvPr id="4" name="Slide Number Placeholder 3"/>
          <p:cNvSpPr>
            <a:spLocks noGrp="1"/>
          </p:cNvSpPr>
          <p:nvPr>
            <p:ph type="sldNum" sz="quarter" idx="12"/>
          </p:nvPr>
        </p:nvSpPr>
        <p:spPr/>
        <p:txBody>
          <a:bodyPr>
            <a:normAutofit/>
          </a:bodyPr>
          <a:lstStyle/>
          <a:p>
            <a:fld id="{2A5C4456-4D3F-4798-B63A-E4AA4EAC1E01}" type="slidenum">
              <a:rPr lang="en-CA" smtClean="0"/>
              <a:t>13</a:t>
            </a:fld>
            <a:endParaRPr lang="en-CA"/>
          </a:p>
        </p:txBody>
      </p:sp>
      <p:graphicFrame>
        <p:nvGraphicFramePr>
          <p:cNvPr id="11" name="Chart 10"/>
          <p:cNvGraphicFramePr>
            <a:graphicFrameLocks/>
          </p:cNvGraphicFramePr>
          <p:nvPr>
            <p:extLst>
              <p:ext uri="{D42A27DB-BD31-4B8C-83A1-F6EECF244321}">
                <p14:modId xmlns:p14="http://schemas.microsoft.com/office/powerpoint/2010/main" val="2735294597"/>
              </p:ext>
            </p:extLst>
          </p:nvPr>
        </p:nvGraphicFramePr>
        <p:xfrm>
          <a:off x="8112224" y="2132857"/>
          <a:ext cx="3960440" cy="3600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94210963"/>
              </p:ext>
            </p:extLst>
          </p:nvPr>
        </p:nvGraphicFramePr>
        <p:xfrm>
          <a:off x="911424" y="2132857"/>
          <a:ext cx="6912772" cy="4101006"/>
        </p:xfrm>
        <a:graphic>
          <a:graphicData uri="http://schemas.openxmlformats.org/drawingml/2006/table">
            <a:tbl>
              <a:tblPr>
                <a:tableStyleId>{9D7B26C5-4107-4FEC-AEDC-1716B250A1EF}</a:tableStyleId>
              </a:tblPr>
              <a:tblGrid>
                <a:gridCol w="1595254">
                  <a:extLst>
                    <a:ext uri="{9D8B030D-6E8A-4147-A177-3AD203B41FA5}">
                      <a16:colId xmlns:a16="http://schemas.microsoft.com/office/drawing/2014/main" val="20000"/>
                    </a:ext>
                  </a:extLst>
                </a:gridCol>
                <a:gridCol w="886253">
                  <a:extLst>
                    <a:ext uri="{9D8B030D-6E8A-4147-A177-3AD203B41FA5}">
                      <a16:colId xmlns:a16="http://schemas.microsoft.com/office/drawing/2014/main" val="20001"/>
                    </a:ext>
                  </a:extLst>
                </a:gridCol>
                <a:gridCol w="886253">
                  <a:extLst>
                    <a:ext uri="{9D8B030D-6E8A-4147-A177-3AD203B41FA5}">
                      <a16:colId xmlns:a16="http://schemas.microsoft.com/office/drawing/2014/main" val="20002"/>
                    </a:ext>
                  </a:extLst>
                </a:gridCol>
                <a:gridCol w="886253">
                  <a:extLst>
                    <a:ext uri="{9D8B030D-6E8A-4147-A177-3AD203B41FA5}">
                      <a16:colId xmlns:a16="http://schemas.microsoft.com/office/drawing/2014/main" val="20003"/>
                    </a:ext>
                  </a:extLst>
                </a:gridCol>
                <a:gridCol w="886253">
                  <a:extLst>
                    <a:ext uri="{9D8B030D-6E8A-4147-A177-3AD203B41FA5}">
                      <a16:colId xmlns:a16="http://schemas.microsoft.com/office/drawing/2014/main" val="20004"/>
                    </a:ext>
                  </a:extLst>
                </a:gridCol>
                <a:gridCol w="886253">
                  <a:extLst>
                    <a:ext uri="{9D8B030D-6E8A-4147-A177-3AD203B41FA5}">
                      <a16:colId xmlns:a16="http://schemas.microsoft.com/office/drawing/2014/main" val="20005"/>
                    </a:ext>
                  </a:extLst>
                </a:gridCol>
                <a:gridCol w="886253">
                  <a:extLst>
                    <a:ext uri="{9D8B030D-6E8A-4147-A177-3AD203B41FA5}">
                      <a16:colId xmlns:a16="http://schemas.microsoft.com/office/drawing/2014/main" val="20006"/>
                    </a:ext>
                  </a:extLst>
                </a:gridCol>
              </a:tblGrid>
              <a:tr h="618054">
                <a:tc>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ANTIGONE </a:t>
                      </a:r>
                    </a:p>
                    <a:p>
                      <a:pPr algn="ctr" fontAlgn="b"/>
                      <a:r>
                        <a:rPr lang="en-CA" sz="1400" u="none" strike="noStrike" dirty="0">
                          <a:effectLst/>
                          <a:latin typeface="Times New Roman" panose="02020603050405020304" pitchFamily="18" charset="0"/>
                          <a:cs typeface="Times New Roman" panose="02020603050405020304" pitchFamily="18" charset="0"/>
                        </a:rPr>
                        <a:t>0.001% </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grid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FULL SPACE</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SUPPLY DEMAND PINCH</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58539">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First Run</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3</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3</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41466">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Revenue</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76333.36</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76153.93</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76186.12</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76333.71</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76154.21</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76186.40</a:t>
                      </a:r>
                    </a:p>
                  </a:txBody>
                  <a:tcPr marL="9525" marR="9525" marT="9525" marB="0" anchor="b"/>
                </a:tc>
                <a:extLst>
                  <a:ext uri="{0D108BD9-81ED-4DB2-BD59-A6C34878D82A}">
                    <a16:rowId xmlns:a16="http://schemas.microsoft.com/office/drawing/2014/main" val="10002"/>
                  </a:ext>
                </a:extLst>
              </a:tr>
              <a:tr h="341466">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Cost </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50968.74</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50799.85</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50820.47</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50969.51</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50800.56</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50821.19</a:t>
                      </a:r>
                    </a:p>
                  </a:txBody>
                  <a:tcPr marL="9525" marR="9525" marT="9525" marB="0" anchor="b"/>
                </a:tc>
                <a:extLst>
                  <a:ext uri="{0D108BD9-81ED-4DB2-BD59-A6C34878D82A}">
                    <a16:rowId xmlns:a16="http://schemas.microsoft.com/office/drawing/2014/main" val="10003"/>
                  </a:ext>
                </a:extLst>
              </a:tr>
              <a:tr h="341466">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profit</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25364.62</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25354.08</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25365.65</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25364.20</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25353.65</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25365.21</a:t>
                      </a:r>
                    </a:p>
                  </a:txBody>
                  <a:tcPr marL="9525" marR="9525" marT="9525" marB="0" anchor="b"/>
                </a:tc>
                <a:extLst>
                  <a:ext uri="{0D108BD9-81ED-4DB2-BD59-A6C34878D82A}">
                    <a16:rowId xmlns:a16="http://schemas.microsoft.com/office/drawing/2014/main" val="10004"/>
                  </a:ext>
                </a:extLst>
              </a:tr>
              <a:tr h="358539">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Execution time</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78.8</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89.4</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57.9</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2.7</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1.7</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1.7</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8539">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Rolling Horizon</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3</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3</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341466">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Revenue</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76242.12</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76538.95</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76555.16</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76242.30</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76538.95</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76550.15</a:t>
                      </a:r>
                    </a:p>
                  </a:txBody>
                  <a:tcPr marL="9525" marR="9525" marT="9525" marB="0" anchor="b"/>
                </a:tc>
                <a:extLst>
                  <a:ext uri="{0D108BD9-81ED-4DB2-BD59-A6C34878D82A}">
                    <a16:rowId xmlns:a16="http://schemas.microsoft.com/office/drawing/2014/main" val="10007"/>
                  </a:ext>
                </a:extLst>
              </a:tr>
              <a:tr h="341466">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Cost </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50925.43</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51144.54</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51150.59</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50925.61</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51144.54</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51145.64</a:t>
                      </a:r>
                    </a:p>
                  </a:txBody>
                  <a:tcPr marL="9525" marR="9525" marT="9525" marB="0" anchor="b"/>
                </a:tc>
                <a:extLst>
                  <a:ext uri="{0D108BD9-81ED-4DB2-BD59-A6C34878D82A}">
                    <a16:rowId xmlns:a16="http://schemas.microsoft.com/office/drawing/2014/main" val="10008"/>
                  </a:ext>
                </a:extLst>
              </a:tr>
              <a:tr h="341466">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Profit</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25316.69</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25394.41</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25404.57</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25316.69</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25394.41</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25404.51</a:t>
                      </a:r>
                    </a:p>
                  </a:txBody>
                  <a:tcPr marL="9525" marR="9525" marT="9525" marB="0" anchor="b"/>
                </a:tc>
                <a:extLst>
                  <a:ext uri="{0D108BD9-81ED-4DB2-BD59-A6C34878D82A}">
                    <a16:rowId xmlns:a16="http://schemas.microsoft.com/office/drawing/2014/main" val="10009"/>
                  </a:ext>
                </a:extLst>
              </a:tr>
              <a:tr h="358539">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Execuation time</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484.8</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275.6</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169.02</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14.3</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13.9</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14.5</a:t>
                      </a:r>
                    </a:p>
                  </a:txBody>
                  <a:tcPr marL="9525" marR="9525" marT="952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12365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0000" y="116632"/>
            <a:ext cx="7650455" cy="540000"/>
          </a:xfrm>
        </p:spPr>
        <p:txBody>
          <a:bodyPr>
            <a:noAutofit/>
          </a:bodyPr>
          <a:lstStyle/>
          <a:p>
            <a:r>
              <a:rPr lang="en-CA" sz="2800" dirty="0">
                <a:latin typeface="Times New Roman" panose="02020603050405020304" pitchFamily="18" charset="0"/>
                <a:cs typeface="Times New Roman" panose="02020603050405020304" pitchFamily="18" charset="0"/>
              </a:rPr>
              <a:t>Example (RESULTS NONLINEAR BLENDING RULES CASE)</a:t>
            </a:r>
          </a:p>
        </p:txBody>
      </p:sp>
      <p:sp>
        <p:nvSpPr>
          <p:cNvPr id="4" name="Slide Number Placeholder 3"/>
          <p:cNvSpPr>
            <a:spLocks noGrp="1"/>
          </p:cNvSpPr>
          <p:nvPr>
            <p:ph type="sldNum" sz="quarter" idx="12"/>
          </p:nvPr>
        </p:nvSpPr>
        <p:spPr/>
        <p:txBody>
          <a:bodyPr>
            <a:normAutofit/>
          </a:bodyPr>
          <a:lstStyle/>
          <a:p>
            <a:fld id="{2A5C4456-4D3F-4798-B63A-E4AA4EAC1E01}" type="slidenum">
              <a:rPr lang="en-CA" smtClean="0"/>
              <a:t>14</a:t>
            </a:fld>
            <a:endParaRPr lang="en-CA"/>
          </a:p>
        </p:txBody>
      </p:sp>
      <p:graphicFrame>
        <p:nvGraphicFramePr>
          <p:cNvPr id="11" name="Chart 10"/>
          <p:cNvGraphicFramePr>
            <a:graphicFrameLocks/>
          </p:cNvGraphicFramePr>
          <p:nvPr>
            <p:extLst>
              <p:ext uri="{D42A27DB-BD31-4B8C-83A1-F6EECF244321}">
                <p14:modId xmlns:p14="http://schemas.microsoft.com/office/powerpoint/2010/main" val="2735294597"/>
              </p:ext>
            </p:extLst>
          </p:nvPr>
        </p:nvGraphicFramePr>
        <p:xfrm>
          <a:off x="8112224" y="2132857"/>
          <a:ext cx="3960440" cy="3600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78241463"/>
              </p:ext>
            </p:extLst>
          </p:nvPr>
        </p:nvGraphicFramePr>
        <p:xfrm>
          <a:off x="911424" y="2132857"/>
          <a:ext cx="6912772" cy="4101006"/>
        </p:xfrm>
        <a:graphic>
          <a:graphicData uri="http://schemas.openxmlformats.org/drawingml/2006/table">
            <a:tbl>
              <a:tblPr>
                <a:tableStyleId>{9D7B26C5-4107-4FEC-AEDC-1716B250A1EF}</a:tableStyleId>
              </a:tblPr>
              <a:tblGrid>
                <a:gridCol w="1595254">
                  <a:extLst>
                    <a:ext uri="{9D8B030D-6E8A-4147-A177-3AD203B41FA5}">
                      <a16:colId xmlns:a16="http://schemas.microsoft.com/office/drawing/2014/main" val="20000"/>
                    </a:ext>
                  </a:extLst>
                </a:gridCol>
                <a:gridCol w="886253">
                  <a:extLst>
                    <a:ext uri="{9D8B030D-6E8A-4147-A177-3AD203B41FA5}">
                      <a16:colId xmlns:a16="http://schemas.microsoft.com/office/drawing/2014/main" val="20001"/>
                    </a:ext>
                  </a:extLst>
                </a:gridCol>
                <a:gridCol w="886253">
                  <a:extLst>
                    <a:ext uri="{9D8B030D-6E8A-4147-A177-3AD203B41FA5}">
                      <a16:colId xmlns:a16="http://schemas.microsoft.com/office/drawing/2014/main" val="20002"/>
                    </a:ext>
                  </a:extLst>
                </a:gridCol>
                <a:gridCol w="886253">
                  <a:extLst>
                    <a:ext uri="{9D8B030D-6E8A-4147-A177-3AD203B41FA5}">
                      <a16:colId xmlns:a16="http://schemas.microsoft.com/office/drawing/2014/main" val="20003"/>
                    </a:ext>
                  </a:extLst>
                </a:gridCol>
                <a:gridCol w="886253">
                  <a:extLst>
                    <a:ext uri="{9D8B030D-6E8A-4147-A177-3AD203B41FA5}">
                      <a16:colId xmlns:a16="http://schemas.microsoft.com/office/drawing/2014/main" val="20004"/>
                    </a:ext>
                  </a:extLst>
                </a:gridCol>
                <a:gridCol w="886253">
                  <a:extLst>
                    <a:ext uri="{9D8B030D-6E8A-4147-A177-3AD203B41FA5}">
                      <a16:colId xmlns:a16="http://schemas.microsoft.com/office/drawing/2014/main" val="20005"/>
                    </a:ext>
                  </a:extLst>
                </a:gridCol>
                <a:gridCol w="886253">
                  <a:extLst>
                    <a:ext uri="{9D8B030D-6E8A-4147-A177-3AD203B41FA5}">
                      <a16:colId xmlns:a16="http://schemas.microsoft.com/office/drawing/2014/main" val="20006"/>
                    </a:ext>
                  </a:extLst>
                </a:gridCol>
              </a:tblGrid>
              <a:tr h="618054">
                <a:tc>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ANTIGONE</a:t>
                      </a:r>
                    </a:p>
                    <a:p>
                      <a:pPr algn="ctr" fontAlgn="b"/>
                      <a:r>
                        <a:rPr lang="en-CA" sz="1400" u="none" strike="noStrike" dirty="0">
                          <a:effectLst/>
                          <a:latin typeface="Times New Roman" panose="02020603050405020304" pitchFamily="18" charset="0"/>
                          <a:cs typeface="Times New Roman" panose="02020603050405020304" pitchFamily="18" charset="0"/>
                        </a:rPr>
                        <a:t> 0.001% </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grid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FULL SPACE</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fontAlgn="b"/>
                      <a:r>
                        <a:rPr lang="en-CA" sz="1400" u="none" strike="noStrike" dirty="0">
                          <a:effectLst/>
                          <a:latin typeface="Times New Roman" panose="02020603050405020304" pitchFamily="18" charset="0"/>
                          <a:cs typeface="Times New Roman" panose="02020603050405020304" pitchFamily="18" charset="0"/>
                        </a:rPr>
                        <a:t>SUPPLY DEMAND PINCH</a:t>
                      </a:r>
                      <a:endParaRPr lang="en-C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58539">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First Run</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4</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5</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6</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4</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5</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6</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41466">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Revenue</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76661.91</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76518.96</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76556.77</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76660.91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CA" sz="1400" b="0" i="0" u="none" strike="noStrike" dirty="0">
                          <a:solidFill>
                            <a:srgbClr val="0070C0"/>
                          </a:solidFill>
                          <a:effectLst/>
                          <a:latin typeface="Times New Roman" panose="02020603050405020304" pitchFamily="18" charset="0"/>
                          <a:cs typeface="Times New Roman" panose="02020603050405020304" pitchFamily="18" charset="0"/>
                        </a:rPr>
                        <a:t>76517.96</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76556.77</a:t>
                      </a:r>
                    </a:p>
                  </a:txBody>
                  <a:tcPr marL="9525" marR="9525" marT="9525" marB="0" anchor="b"/>
                </a:tc>
                <a:extLst>
                  <a:ext uri="{0D108BD9-81ED-4DB2-BD59-A6C34878D82A}">
                    <a16:rowId xmlns:a16="http://schemas.microsoft.com/office/drawing/2014/main" val="10002"/>
                  </a:ext>
                </a:extLst>
              </a:tr>
              <a:tr h="341466">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Cost </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51074.76</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50921.98</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50945.55</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51074.76</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CA" sz="1400" b="0" i="0" u="none" strike="noStrike" dirty="0">
                          <a:solidFill>
                            <a:srgbClr val="0070C0"/>
                          </a:solidFill>
                          <a:effectLst/>
                          <a:latin typeface="Times New Roman" panose="02020603050405020304" pitchFamily="18" charset="0"/>
                          <a:cs typeface="Times New Roman" panose="02020603050405020304" pitchFamily="18" charset="0"/>
                        </a:rPr>
                        <a:t>50921.98</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50945.55</a:t>
                      </a:r>
                    </a:p>
                  </a:txBody>
                  <a:tcPr marL="9525" marR="9525" marT="9525" marB="0" anchor="b"/>
                </a:tc>
                <a:extLst>
                  <a:ext uri="{0D108BD9-81ED-4DB2-BD59-A6C34878D82A}">
                    <a16:rowId xmlns:a16="http://schemas.microsoft.com/office/drawing/2014/main" val="10003"/>
                  </a:ext>
                </a:extLst>
              </a:tr>
              <a:tr h="341466">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profit</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25587.15</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25596.98</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25611.22</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25586.15</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25595.98</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25610.22</a:t>
                      </a:r>
                    </a:p>
                  </a:txBody>
                  <a:tcPr marL="9525" marR="9525" marT="9525" marB="0" anchor="b"/>
                </a:tc>
                <a:extLst>
                  <a:ext uri="{0D108BD9-81ED-4DB2-BD59-A6C34878D82A}">
                    <a16:rowId xmlns:a16="http://schemas.microsoft.com/office/drawing/2014/main" val="10004"/>
                  </a:ext>
                </a:extLst>
              </a:tr>
              <a:tr h="358539">
                <a:tc>
                  <a:txBody>
                    <a:bodyPr/>
                    <a:lstStyle/>
                    <a:p>
                      <a:pPr algn="ctr" fontAlgn="b"/>
                      <a:r>
                        <a:rPr lang="en-CA" sz="1400" b="0" i="0" u="none" strike="noStrike" dirty="0">
                          <a:solidFill>
                            <a:srgbClr val="000000"/>
                          </a:solidFill>
                          <a:effectLst/>
                          <a:latin typeface="Times New Roman" panose="02020603050405020304" pitchFamily="18" charset="0"/>
                          <a:cs typeface="Times New Roman" panose="02020603050405020304" pitchFamily="18" charset="0"/>
                        </a:rPr>
                        <a:t>Execution time</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176.8</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163.0</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221.4</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7.7</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2.2</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7.0</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8539">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Rolling Horizon</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4</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5</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6</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CASE 4</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CASE 5</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CASE 6</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341466">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Revenue</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76539.43</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76915.76</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77140.60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CA" sz="1400" b="0" i="0" u="none" strike="noStrike" dirty="0">
                          <a:solidFill>
                            <a:srgbClr val="C00000"/>
                          </a:solidFill>
                          <a:effectLst/>
                          <a:latin typeface="Times New Roman" panose="02020603050405020304" pitchFamily="18" charset="0"/>
                          <a:cs typeface="Times New Roman" panose="02020603050405020304" pitchFamily="18" charset="0"/>
                        </a:rPr>
                        <a:t>76539.43</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76911.16</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77140.60</a:t>
                      </a:r>
                    </a:p>
                  </a:txBody>
                  <a:tcPr marL="9525" marR="9525" marT="9525" marB="0" anchor="b"/>
                </a:tc>
                <a:extLst>
                  <a:ext uri="{0D108BD9-81ED-4DB2-BD59-A6C34878D82A}">
                    <a16:rowId xmlns:a16="http://schemas.microsoft.com/office/drawing/2014/main" val="10007"/>
                  </a:ext>
                </a:extLst>
              </a:tr>
              <a:tr h="341466">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Cost </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51026.74</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51282.54</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51476.05</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51026.74</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51282.54</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51476.05</a:t>
                      </a:r>
                    </a:p>
                  </a:txBody>
                  <a:tcPr marL="9525" marR="9525" marT="9525" marB="0" anchor="b"/>
                </a:tc>
                <a:extLst>
                  <a:ext uri="{0D108BD9-81ED-4DB2-BD59-A6C34878D82A}">
                    <a16:rowId xmlns:a16="http://schemas.microsoft.com/office/drawing/2014/main" val="10008"/>
                  </a:ext>
                </a:extLst>
              </a:tr>
              <a:tr h="341466">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Profit</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25512.69</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25633.22</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25664.55</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25512.69</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25628.62</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25664.55</a:t>
                      </a:r>
                    </a:p>
                  </a:txBody>
                  <a:tcPr marL="9525" marR="9525" marT="9525" marB="0" anchor="b"/>
                </a:tc>
                <a:extLst>
                  <a:ext uri="{0D108BD9-81ED-4DB2-BD59-A6C34878D82A}">
                    <a16:rowId xmlns:a16="http://schemas.microsoft.com/office/drawing/2014/main" val="10009"/>
                  </a:ext>
                </a:extLst>
              </a:tr>
              <a:tr h="358539">
                <a:tc>
                  <a:txBody>
                    <a:bodyPr/>
                    <a:lstStyle/>
                    <a:p>
                      <a:pPr algn="ctr" fontAlgn="b"/>
                      <a:r>
                        <a:rPr lang="en-CA" sz="1400" b="0" i="0" u="none" strike="noStrike">
                          <a:solidFill>
                            <a:srgbClr val="000000"/>
                          </a:solidFill>
                          <a:effectLst/>
                          <a:latin typeface="Times New Roman" panose="02020603050405020304" pitchFamily="18" charset="0"/>
                          <a:cs typeface="Times New Roman" panose="02020603050405020304" pitchFamily="18" charset="0"/>
                        </a:rPr>
                        <a:t>Execuation time</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616.0</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515.4</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487.0</a:t>
                      </a:r>
                    </a:p>
                  </a:txBody>
                  <a:tcPr marL="9525" marR="9525" marT="9525" marB="0" anchor="b"/>
                </a:tc>
                <a:tc>
                  <a:txBody>
                    <a:bodyPr/>
                    <a:lstStyle/>
                    <a:p>
                      <a:pPr algn="ctr" fontAlgn="b"/>
                      <a:r>
                        <a:rPr lang="en-CA" sz="1400" b="0" i="0" u="none" strike="noStrike" dirty="0">
                          <a:solidFill>
                            <a:srgbClr val="C00000"/>
                          </a:solidFill>
                          <a:effectLst/>
                          <a:latin typeface="Times New Roman" panose="02020603050405020304" pitchFamily="18" charset="0"/>
                          <a:cs typeface="Times New Roman" panose="02020603050405020304" pitchFamily="18" charset="0"/>
                        </a:rPr>
                        <a:t>26.22</a:t>
                      </a:r>
                    </a:p>
                  </a:txBody>
                  <a:tcPr marL="9525" marR="9525" marT="9525" marB="0" anchor="b"/>
                </a:tc>
                <a:tc>
                  <a:txBody>
                    <a:bodyPr/>
                    <a:lstStyle/>
                    <a:p>
                      <a:pPr algn="ctr" fontAlgn="b"/>
                      <a:r>
                        <a:rPr lang="en-CA" sz="1400" b="0" i="0" u="none" strike="noStrike" dirty="0">
                          <a:solidFill>
                            <a:srgbClr val="0070C0"/>
                          </a:solidFill>
                          <a:effectLst/>
                          <a:latin typeface="Times New Roman" panose="02020603050405020304" pitchFamily="18" charset="0"/>
                          <a:cs typeface="Times New Roman" panose="02020603050405020304" pitchFamily="18" charset="0"/>
                        </a:rPr>
                        <a:t>20.50</a:t>
                      </a:r>
                    </a:p>
                  </a:txBody>
                  <a:tcPr marL="9525" marR="9525" marT="9525" marB="0" anchor="b"/>
                </a:tc>
                <a:tc>
                  <a:txBody>
                    <a:bodyPr/>
                    <a:lstStyle/>
                    <a:p>
                      <a:pPr algn="ctr" fontAlgn="b"/>
                      <a:r>
                        <a:rPr lang="en-CA" sz="1400" b="0" i="0" u="none" strike="noStrike" dirty="0">
                          <a:solidFill>
                            <a:srgbClr val="008000"/>
                          </a:solidFill>
                          <a:effectLst/>
                          <a:latin typeface="Times New Roman" panose="02020603050405020304" pitchFamily="18" charset="0"/>
                          <a:cs typeface="Times New Roman" panose="02020603050405020304" pitchFamily="18" charset="0"/>
                        </a:rPr>
                        <a:t>25.22</a:t>
                      </a:r>
                    </a:p>
                  </a:txBody>
                  <a:tcPr marL="9525" marR="9525" marT="952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60618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67844" y="188640"/>
            <a:ext cx="7200900" cy="540000"/>
          </a:xfrm>
        </p:spPr>
        <p:txBody>
          <a:bodyPr>
            <a:noAutofit/>
          </a:bodyPr>
          <a:lstStyle/>
          <a:p>
            <a:r>
              <a:rPr lang="en-CA" sz="3200" dirty="0">
                <a:latin typeface="Times New Roman" panose="02020603050405020304" pitchFamily="18" charset="0"/>
                <a:cs typeface="Times New Roman" panose="02020603050405020304" pitchFamily="18" charset="0"/>
              </a:rPr>
              <a:t>Conclusions </a:t>
            </a:r>
          </a:p>
        </p:txBody>
      </p:sp>
      <p:sp>
        <p:nvSpPr>
          <p:cNvPr id="7" name="Content Placeholder 6"/>
          <p:cNvSpPr>
            <a:spLocks noGrp="1"/>
          </p:cNvSpPr>
          <p:nvPr>
            <p:ph idx="1"/>
          </p:nvPr>
        </p:nvSpPr>
        <p:spPr>
          <a:xfrm>
            <a:off x="335360" y="1484784"/>
            <a:ext cx="11377264" cy="5040560"/>
          </a:xfrm>
        </p:spPr>
        <p:txBody>
          <a:bodyPr>
            <a:noAutofit/>
          </a:bodyPr>
          <a:lstStyle/>
          <a:p>
            <a:r>
              <a:rPr lang="en-CA" sz="2200" b="0" dirty="0">
                <a:latin typeface="Times New Roman" panose="02020603050405020304" pitchFamily="18" charset="0"/>
                <a:cs typeface="Times New Roman" panose="02020603050405020304" pitchFamily="18" charset="0"/>
              </a:rPr>
              <a:t>Production plan model that utilizes loss function method was developed to solve the gasoline blend planning under time-varying uncertainty. </a:t>
            </a:r>
          </a:p>
          <a:p>
            <a:endParaRPr lang="en-CA" sz="2200" b="0" dirty="0">
              <a:latin typeface="Times New Roman" panose="02020603050405020304" pitchFamily="18" charset="0"/>
              <a:cs typeface="Times New Roman" panose="02020603050405020304" pitchFamily="18" charset="0"/>
            </a:endParaRPr>
          </a:p>
          <a:p>
            <a:r>
              <a:rPr lang="en-CA" sz="2200" b="0" dirty="0">
                <a:latin typeface="Times New Roman" panose="02020603050405020304" pitchFamily="18" charset="0"/>
                <a:cs typeface="Times New Roman" panose="02020603050405020304" pitchFamily="18" charset="0"/>
              </a:rPr>
              <a:t>The model utilizes fixed rolling horizon formulation that continuously updates the demands predictions of future periods. </a:t>
            </a:r>
          </a:p>
          <a:p>
            <a:pPr marL="0" indent="0">
              <a:buNone/>
            </a:pPr>
            <a:endParaRPr lang="en-CA" sz="2200" b="0" dirty="0">
              <a:latin typeface="Times New Roman" panose="02020603050405020304" pitchFamily="18" charset="0"/>
              <a:cs typeface="Times New Roman" panose="02020603050405020304" pitchFamily="18" charset="0"/>
            </a:endParaRPr>
          </a:p>
          <a:p>
            <a:r>
              <a:rPr lang="en-CA" sz="2200" b="0" dirty="0">
                <a:latin typeface="Times New Roman" panose="02020603050405020304" pitchFamily="18" charset="0"/>
                <a:cs typeface="Times New Roman" panose="02020603050405020304" pitchFamily="18" charset="0"/>
              </a:rPr>
              <a:t>When nonlinear blending rules are used to accurately compute the products qualities, the MINLP model resulted is difficult to optimized using commercial solvers for large number of periods.</a:t>
            </a:r>
          </a:p>
          <a:p>
            <a:endParaRPr lang="en-CA" sz="2200" b="0" dirty="0">
              <a:latin typeface="Times New Roman" panose="02020603050405020304" pitchFamily="18" charset="0"/>
              <a:cs typeface="Times New Roman" panose="02020603050405020304" pitchFamily="18" charset="0"/>
            </a:endParaRPr>
          </a:p>
          <a:p>
            <a:r>
              <a:rPr lang="en-CA" sz="2200" b="0" dirty="0">
                <a:latin typeface="Times New Roman" panose="02020603050405020304" pitchFamily="18" charset="0"/>
                <a:cs typeface="Times New Roman" panose="02020603050405020304" pitchFamily="18" charset="0"/>
              </a:rPr>
              <a:t>A two-level decomposition based on supply-demand pinch concept was used to compute solutions in much shorter executions times (around 20 times faster) compared to the full-space model.</a:t>
            </a:r>
          </a:p>
          <a:p>
            <a:endParaRPr lang="en-CA" sz="2200" b="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normAutofit/>
          </a:bodyPr>
          <a:lstStyle/>
          <a:p>
            <a:fld id="{2A5C4456-4D3F-4798-B63A-E4AA4EAC1E01}" type="slidenum">
              <a:rPr lang="en-CA" smtClean="0"/>
              <a:t>15</a:t>
            </a:fld>
            <a:endParaRPr lang="en-CA"/>
          </a:p>
        </p:txBody>
      </p:sp>
    </p:spTree>
    <p:extLst>
      <p:ext uri="{BB962C8B-B14F-4D97-AF65-F5344CB8AC3E}">
        <p14:creationId xmlns:p14="http://schemas.microsoft.com/office/powerpoint/2010/main" val="3156715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latin typeface="Times New Roman" panose="02020603050405020304" pitchFamily="18" charset="0"/>
                <a:cs typeface="Times New Roman" panose="02020603050405020304" pitchFamily="18" charset="0"/>
              </a:rPr>
              <a:t>References </a:t>
            </a:r>
          </a:p>
        </p:txBody>
      </p:sp>
      <p:sp>
        <p:nvSpPr>
          <p:cNvPr id="3" name="Content Placeholder 2"/>
          <p:cNvSpPr>
            <a:spLocks noGrp="1"/>
          </p:cNvSpPr>
          <p:nvPr>
            <p:ph idx="1"/>
          </p:nvPr>
        </p:nvSpPr>
        <p:spPr/>
        <p:txBody>
          <a:bodyPr>
            <a:normAutofit/>
          </a:bodyPr>
          <a:lstStyle/>
          <a:p>
            <a:r>
              <a:rPr lang="en-CA" sz="1800" b="0" dirty="0">
                <a:latin typeface="Times New Roman" panose="02020603050405020304" pitchFamily="18" charset="0"/>
                <a:cs typeface="Times New Roman" panose="02020603050405020304" pitchFamily="18" charset="0"/>
              </a:rPr>
              <a:t>Wang, W., Li, Z., Zhang, Q., &amp; Li, Y.: On-line optimization model design of gasoline blending system under parametric uncertainty. In Control &amp; Automation, Mediterranean Conference on (pp. 1-5). IEEE (2007)</a:t>
            </a:r>
          </a:p>
          <a:p>
            <a:endParaRPr lang="en-CA" sz="1800" b="0" dirty="0">
              <a:latin typeface="Times New Roman" panose="02020603050405020304" pitchFamily="18" charset="0"/>
              <a:cs typeface="Times New Roman" panose="02020603050405020304" pitchFamily="18" charset="0"/>
            </a:endParaRPr>
          </a:p>
          <a:p>
            <a:r>
              <a:rPr lang="en-CA" sz="1800" b="0" dirty="0">
                <a:latin typeface="Times New Roman" panose="02020603050405020304" pitchFamily="18" charset="0"/>
                <a:cs typeface="Times New Roman" panose="02020603050405020304" pitchFamily="18" charset="0"/>
              </a:rPr>
              <a:t>Li, J., </a:t>
            </a:r>
            <a:r>
              <a:rPr lang="en-CA" sz="1800" b="0" dirty="0" err="1">
                <a:latin typeface="Times New Roman" panose="02020603050405020304" pitchFamily="18" charset="0"/>
                <a:cs typeface="Times New Roman" panose="02020603050405020304" pitchFamily="18" charset="0"/>
              </a:rPr>
              <a:t>Karimi</a:t>
            </a:r>
            <a:r>
              <a:rPr lang="en-CA" sz="1800" b="0" dirty="0">
                <a:latin typeface="Times New Roman" panose="02020603050405020304" pitchFamily="18" charset="0"/>
                <a:cs typeface="Times New Roman" panose="02020603050405020304" pitchFamily="18" charset="0"/>
              </a:rPr>
              <a:t>, I. A., Srinivasan, R.: Recipe determination and scheduling of gasoline blending operations. </a:t>
            </a:r>
            <a:r>
              <a:rPr lang="en-CA" sz="1800" b="0" dirty="0" err="1">
                <a:latin typeface="Times New Roman" panose="02020603050405020304" pitchFamily="18" charset="0"/>
                <a:cs typeface="Times New Roman" panose="02020603050405020304" pitchFamily="18" charset="0"/>
              </a:rPr>
              <a:t>AIChE</a:t>
            </a:r>
            <a:r>
              <a:rPr lang="en-CA" sz="1800" b="0" dirty="0">
                <a:latin typeface="Times New Roman" panose="02020603050405020304" pitchFamily="18" charset="0"/>
                <a:cs typeface="Times New Roman" panose="02020603050405020304" pitchFamily="18" charset="0"/>
              </a:rPr>
              <a:t> Journal, 56(2), 441-465. (2010)</a:t>
            </a:r>
          </a:p>
          <a:p>
            <a:endParaRPr lang="en-CA" sz="1800" b="0" dirty="0">
              <a:latin typeface="Times New Roman" panose="02020603050405020304" pitchFamily="18" charset="0"/>
              <a:cs typeface="Times New Roman" panose="02020603050405020304" pitchFamily="18" charset="0"/>
            </a:endParaRPr>
          </a:p>
          <a:p>
            <a:r>
              <a:rPr lang="en-CA" sz="1800" b="0" dirty="0" err="1">
                <a:latin typeface="Times New Roman" panose="02020603050405020304" pitchFamily="18" charset="0"/>
                <a:cs typeface="Times New Roman" panose="02020603050405020304" pitchFamily="18" charset="0"/>
              </a:rPr>
              <a:t>Jia</a:t>
            </a:r>
            <a:r>
              <a:rPr lang="en-CA" sz="1800" b="0" dirty="0">
                <a:latin typeface="Times New Roman" panose="02020603050405020304" pitchFamily="18" charset="0"/>
                <a:cs typeface="Times New Roman" panose="02020603050405020304" pitchFamily="18" charset="0"/>
              </a:rPr>
              <a:t>, Z., </a:t>
            </a:r>
            <a:r>
              <a:rPr lang="en-CA" sz="1800" b="0" dirty="0" err="1">
                <a:latin typeface="Times New Roman" panose="02020603050405020304" pitchFamily="18" charset="0"/>
                <a:cs typeface="Times New Roman" panose="02020603050405020304" pitchFamily="18" charset="0"/>
              </a:rPr>
              <a:t>Ierapetritou</a:t>
            </a:r>
            <a:r>
              <a:rPr lang="en-CA" sz="1800" b="0" dirty="0">
                <a:latin typeface="Times New Roman" panose="02020603050405020304" pitchFamily="18" charset="0"/>
                <a:cs typeface="Times New Roman" panose="02020603050405020304" pitchFamily="18" charset="0"/>
              </a:rPr>
              <a:t>, M.: Mixed-integer linear programming model for gasoline blending and distribution scheduling. Industrial &amp; Engineering Chemistry Research, 42(4), 825-835. (2003).</a:t>
            </a:r>
          </a:p>
          <a:p>
            <a:endParaRPr lang="en-CA" sz="1800" b="0" dirty="0">
              <a:latin typeface="Times New Roman" panose="02020603050405020304" pitchFamily="18" charset="0"/>
              <a:cs typeface="Times New Roman" panose="02020603050405020304" pitchFamily="18" charset="0"/>
            </a:endParaRPr>
          </a:p>
          <a:p>
            <a:r>
              <a:rPr lang="en-CA" sz="1800" b="0" dirty="0">
                <a:latin typeface="Times New Roman" panose="02020603050405020304" pitchFamily="18" charset="0"/>
                <a:cs typeface="Times New Roman" panose="02020603050405020304" pitchFamily="18" charset="0"/>
              </a:rPr>
              <a:t>Castillo, P. A. C., </a:t>
            </a:r>
            <a:r>
              <a:rPr lang="en-CA" sz="1800" b="0" dirty="0" err="1">
                <a:latin typeface="Times New Roman" panose="02020603050405020304" pitchFamily="18" charset="0"/>
                <a:cs typeface="Times New Roman" panose="02020603050405020304" pitchFamily="18" charset="0"/>
              </a:rPr>
              <a:t>Mahalec</a:t>
            </a:r>
            <a:r>
              <a:rPr lang="en-CA" sz="1800" b="0" dirty="0">
                <a:latin typeface="Times New Roman" panose="02020603050405020304" pitchFamily="18" charset="0"/>
                <a:cs typeface="Times New Roman" panose="02020603050405020304" pitchFamily="18" charset="0"/>
              </a:rPr>
              <a:t>, V.: Inventory pinch based, multiscale models for integrated planning and scheduling‐part I: Gasoline blend planning. </a:t>
            </a:r>
            <a:r>
              <a:rPr lang="en-CA" sz="1800" b="0" dirty="0" err="1">
                <a:latin typeface="Times New Roman" panose="02020603050405020304" pitchFamily="18" charset="0"/>
                <a:cs typeface="Times New Roman" panose="02020603050405020304" pitchFamily="18" charset="0"/>
              </a:rPr>
              <a:t>AIChE</a:t>
            </a:r>
            <a:r>
              <a:rPr lang="en-CA" sz="1800" b="0" dirty="0">
                <a:latin typeface="Times New Roman" panose="02020603050405020304" pitchFamily="18" charset="0"/>
                <a:cs typeface="Times New Roman" panose="02020603050405020304" pitchFamily="18" charset="0"/>
              </a:rPr>
              <a:t> Journal, 60(6), 2158-2178. (2014)</a:t>
            </a:r>
          </a:p>
          <a:p>
            <a:endParaRPr lang="en-CA" sz="1800" b="0" dirty="0">
              <a:latin typeface="Times New Roman" panose="02020603050405020304" pitchFamily="18" charset="0"/>
              <a:cs typeface="Times New Roman" panose="02020603050405020304" pitchFamily="18" charset="0"/>
            </a:endParaRPr>
          </a:p>
          <a:p>
            <a:r>
              <a:rPr lang="en-CA" sz="1800" b="0" dirty="0">
                <a:latin typeface="Times New Roman" panose="02020603050405020304" pitchFamily="18" charset="0"/>
                <a:cs typeface="Times New Roman" panose="02020603050405020304" pitchFamily="18" charset="0"/>
              </a:rPr>
              <a:t>Castillo, P. A. C., </a:t>
            </a:r>
            <a:r>
              <a:rPr lang="en-CA" sz="1800" b="0" dirty="0" err="1">
                <a:latin typeface="Times New Roman" panose="02020603050405020304" pitchFamily="18" charset="0"/>
                <a:cs typeface="Times New Roman" panose="02020603050405020304" pitchFamily="18" charset="0"/>
              </a:rPr>
              <a:t>Mahalec</a:t>
            </a:r>
            <a:r>
              <a:rPr lang="en-CA" sz="1800" b="0" dirty="0">
                <a:latin typeface="Times New Roman" panose="02020603050405020304" pitchFamily="18" charset="0"/>
                <a:cs typeface="Times New Roman" panose="02020603050405020304" pitchFamily="18" charset="0"/>
              </a:rPr>
              <a:t>, V., Kelly, J. D.: Inventory pinch algorithm for gasoline blend planning. </a:t>
            </a:r>
            <a:r>
              <a:rPr lang="en-CA" sz="1800" b="0" dirty="0" err="1">
                <a:latin typeface="Times New Roman" panose="02020603050405020304" pitchFamily="18" charset="0"/>
                <a:cs typeface="Times New Roman" panose="02020603050405020304" pitchFamily="18" charset="0"/>
              </a:rPr>
              <a:t>AIChE</a:t>
            </a:r>
            <a:r>
              <a:rPr lang="en-CA" sz="1800" b="0" dirty="0">
                <a:latin typeface="Times New Roman" panose="02020603050405020304" pitchFamily="18" charset="0"/>
                <a:cs typeface="Times New Roman" panose="02020603050405020304" pitchFamily="18" charset="0"/>
              </a:rPr>
              <a:t> Journal, 59(10), 3748-3766. (2013)</a:t>
            </a:r>
          </a:p>
          <a:p>
            <a:endParaRPr lang="en-CA" sz="1125"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normAutofit/>
          </a:bodyPr>
          <a:lstStyle/>
          <a:p>
            <a:fld id="{2A5C4456-4D3F-4798-B63A-E4AA4EAC1E01}" type="slidenum">
              <a:rPr lang="en-CA" smtClean="0"/>
              <a:t>16</a:t>
            </a:fld>
            <a:endParaRPr lang="en-CA"/>
          </a:p>
        </p:txBody>
      </p:sp>
    </p:spTree>
    <p:extLst>
      <p:ext uri="{BB962C8B-B14F-4D97-AF65-F5344CB8AC3E}">
        <p14:creationId xmlns:p14="http://schemas.microsoft.com/office/powerpoint/2010/main" val="161292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592" y="332656"/>
            <a:ext cx="7269480" cy="540434"/>
          </a:xfrm>
        </p:spPr>
        <p:txBody>
          <a:bodyPr>
            <a:noAutofit/>
          </a:bodyPr>
          <a:lstStyle/>
          <a:p>
            <a:r>
              <a:rPr lang="en-CA" sz="3200" dirty="0">
                <a:latin typeface="Times New Roman" panose="02020603050405020304" pitchFamily="18" charset="0"/>
                <a:cs typeface="Times New Roman" panose="02020603050405020304" pitchFamily="18" charset="0"/>
              </a:rPr>
              <a:t>Planning under uncertainty</a:t>
            </a:r>
          </a:p>
        </p:txBody>
      </p:sp>
      <p:sp>
        <p:nvSpPr>
          <p:cNvPr id="3" name="Content Placeholder 2"/>
          <p:cNvSpPr>
            <a:spLocks noGrp="1"/>
          </p:cNvSpPr>
          <p:nvPr>
            <p:ph idx="1"/>
          </p:nvPr>
        </p:nvSpPr>
        <p:spPr>
          <a:xfrm>
            <a:off x="695400" y="1268760"/>
            <a:ext cx="5832647" cy="5087591"/>
          </a:xfrm>
        </p:spPr>
        <p:txBody>
          <a:bodyPr>
            <a:normAutofit fontScale="92500" lnSpcReduction="10000"/>
          </a:bodyPr>
          <a:lstStyle/>
          <a:p>
            <a:pPr marL="0" indent="0">
              <a:buNone/>
            </a:pPr>
            <a:r>
              <a:rPr lang="en-CA" sz="2800" dirty="0">
                <a:latin typeface="Times New Roman" panose="02020603050405020304" pitchFamily="18" charset="0"/>
                <a:cs typeface="Times New Roman" panose="02020603050405020304" pitchFamily="18" charset="0"/>
              </a:rPr>
              <a:t>Uncertainties in production planning problems stem from:</a:t>
            </a:r>
          </a:p>
          <a:p>
            <a:pPr marL="0" indent="0">
              <a:buNone/>
            </a:pPr>
            <a:endParaRPr lang="en-CA" sz="2800" dirty="0">
              <a:latin typeface="Times New Roman" panose="02020603050405020304" pitchFamily="18" charset="0"/>
              <a:cs typeface="Times New Roman" panose="02020603050405020304" pitchFamily="18" charset="0"/>
            </a:endParaRPr>
          </a:p>
          <a:p>
            <a:r>
              <a:rPr lang="en-CA" sz="2400" dirty="0">
                <a:latin typeface="Times New Roman" panose="02020603050405020304" pitchFamily="18" charset="0"/>
                <a:cs typeface="Times New Roman" panose="02020603050405020304" pitchFamily="18" charset="0"/>
              </a:rPr>
              <a:t>Difficulties in forecasting the future markets: </a:t>
            </a:r>
          </a:p>
          <a:p>
            <a:pPr lvl="1">
              <a:buFont typeface="Arial" panose="020B0604020202020204" pitchFamily="34" charset="0"/>
              <a:buChar char="•"/>
            </a:pPr>
            <a:r>
              <a:rPr lang="en-CA" sz="2000" b="0" dirty="0">
                <a:latin typeface="Times New Roman" panose="02020603050405020304" pitchFamily="18" charset="0"/>
                <a:cs typeface="Times New Roman" panose="02020603050405020304" pitchFamily="18" charset="0"/>
              </a:rPr>
              <a:t>The future states are not known exactly (Products demand &amp; prices, raw materials supply &amp; prices)</a:t>
            </a:r>
          </a:p>
          <a:p>
            <a:pPr lvl="1">
              <a:buFont typeface="Arial" panose="020B0604020202020204" pitchFamily="34" charset="0"/>
              <a:buChar char="•"/>
            </a:pPr>
            <a:endParaRPr lang="en-CA" sz="2000" dirty="0">
              <a:latin typeface="Times New Roman" panose="02020603050405020304" pitchFamily="18" charset="0"/>
              <a:cs typeface="Times New Roman" panose="02020603050405020304" pitchFamily="18" charset="0"/>
            </a:endParaRPr>
          </a:p>
          <a:p>
            <a:r>
              <a:rPr lang="en-CA" sz="2400" dirty="0">
                <a:latin typeface="Times New Roman" panose="02020603050405020304" pitchFamily="18" charset="0"/>
                <a:cs typeface="Times New Roman" panose="02020603050405020304" pitchFamily="18" charset="0"/>
              </a:rPr>
              <a:t>Measurements: </a:t>
            </a:r>
          </a:p>
          <a:p>
            <a:pPr lvl="1">
              <a:buFont typeface="Arial" panose="020B0604020202020204" pitchFamily="34" charset="0"/>
              <a:buChar char="•"/>
            </a:pPr>
            <a:r>
              <a:rPr lang="en-CA" sz="2000" b="0" dirty="0">
                <a:latin typeface="Times New Roman" panose="02020603050405020304" pitchFamily="18" charset="0"/>
                <a:cs typeface="Times New Roman" panose="02020603050405020304" pitchFamily="18" charset="0"/>
              </a:rPr>
              <a:t>The current state is not accurately known (sensor errors)</a:t>
            </a:r>
          </a:p>
          <a:p>
            <a:pPr lvl="1">
              <a:buFont typeface="Arial" panose="020B0604020202020204" pitchFamily="34" charset="0"/>
              <a:buChar char="•"/>
            </a:pPr>
            <a:endParaRPr lang="en-CA" sz="2000" dirty="0">
              <a:latin typeface="Times New Roman" panose="02020603050405020304" pitchFamily="18" charset="0"/>
              <a:cs typeface="Times New Roman" panose="02020603050405020304" pitchFamily="18" charset="0"/>
            </a:endParaRPr>
          </a:p>
          <a:p>
            <a:r>
              <a:rPr lang="en-CA" sz="2400" dirty="0">
                <a:latin typeface="Times New Roman" panose="02020603050405020304" pitchFamily="18" charset="0"/>
                <a:cs typeface="Times New Roman" panose="02020603050405020304" pitchFamily="18" charset="0"/>
              </a:rPr>
              <a:t>Unsteady operation:</a:t>
            </a:r>
          </a:p>
          <a:p>
            <a:pPr lvl="1">
              <a:buFont typeface="Arial" panose="020B0604020202020204" pitchFamily="34" charset="0"/>
              <a:buChar char="•"/>
            </a:pPr>
            <a:r>
              <a:rPr lang="en-CA" sz="2000" b="0" dirty="0">
                <a:latin typeface="Times New Roman" panose="02020603050405020304" pitchFamily="18" charset="0"/>
                <a:cs typeface="Times New Roman" panose="02020603050405020304" pitchFamily="18" charset="0"/>
              </a:rPr>
              <a:t>Disturbances</a:t>
            </a:r>
          </a:p>
          <a:p>
            <a:endParaRPr lang="en-CA" sz="4400" dirty="0"/>
          </a:p>
        </p:txBody>
      </p:sp>
      <p:sp>
        <p:nvSpPr>
          <p:cNvPr id="4" name="Slide Number Placeholder 3"/>
          <p:cNvSpPr>
            <a:spLocks noGrp="1"/>
          </p:cNvSpPr>
          <p:nvPr>
            <p:ph type="sldNum" sz="quarter" idx="12"/>
          </p:nvPr>
        </p:nvSpPr>
        <p:spPr/>
        <p:txBody>
          <a:bodyPr>
            <a:normAutofit/>
          </a:bodyPr>
          <a:lstStyle/>
          <a:p>
            <a:fld id="{2A5C4456-4D3F-4798-B63A-E4AA4EAC1E01}" type="slidenum">
              <a:rPr lang="en-CA" smtClean="0"/>
              <a:t>2</a:t>
            </a:fld>
            <a:endParaRPr lang="en-CA"/>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2104" y="2071500"/>
            <a:ext cx="2440648" cy="207758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2424" y="4570164"/>
            <a:ext cx="2440648" cy="1786187"/>
          </a:xfrm>
          <a:prstGeom prst="rect">
            <a:avLst/>
          </a:prstGeom>
        </p:spPr>
      </p:pic>
    </p:spTree>
    <p:extLst>
      <p:ext uri="{BB962C8B-B14F-4D97-AF65-F5344CB8AC3E}">
        <p14:creationId xmlns:p14="http://schemas.microsoft.com/office/powerpoint/2010/main" val="81809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592" y="318723"/>
            <a:ext cx="7200900" cy="540000"/>
          </a:xfrm>
        </p:spPr>
        <p:txBody>
          <a:bodyPr>
            <a:noAutofit/>
          </a:bodyPr>
          <a:lstStyle/>
          <a:p>
            <a:r>
              <a:rPr lang="en-CA" sz="3200" dirty="0">
                <a:latin typeface="Times New Roman" panose="02020603050405020304" pitchFamily="18" charset="0"/>
                <a:cs typeface="Times New Roman" panose="02020603050405020304" pitchFamily="18" charset="0"/>
              </a:rPr>
              <a:t>Gasoline blending planning problem</a:t>
            </a:r>
          </a:p>
        </p:txBody>
      </p:sp>
      <p:sp>
        <p:nvSpPr>
          <p:cNvPr id="6" name="Content Placeholder 5"/>
          <p:cNvSpPr>
            <a:spLocks noGrp="1"/>
          </p:cNvSpPr>
          <p:nvPr>
            <p:ph sz="half" idx="1"/>
          </p:nvPr>
        </p:nvSpPr>
        <p:spPr>
          <a:xfrm>
            <a:off x="119336" y="2408716"/>
            <a:ext cx="7560840" cy="4198863"/>
          </a:xfrm>
        </p:spPr>
        <p:txBody>
          <a:bodyPr>
            <a:noAutofit/>
          </a:bodyPr>
          <a:lstStyle/>
          <a:p>
            <a:pPr lvl="1"/>
            <a:r>
              <a:rPr lang="en-CA" b="0" dirty="0">
                <a:latin typeface="Times New Roman" panose="02020603050405020304" pitchFamily="18" charset="0"/>
                <a:cs typeface="Times New Roman" panose="02020603050405020304" pitchFamily="18" charset="0"/>
              </a:rPr>
              <a:t>Objective: Maximize profit </a:t>
            </a:r>
          </a:p>
          <a:p>
            <a:pPr lvl="1"/>
            <a:r>
              <a:rPr lang="en-CA" b="0" dirty="0">
                <a:latin typeface="Times New Roman" panose="02020603050405020304" pitchFamily="18" charset="0"/>
                <a:cs typeface="Times New Roman" panose="02020603050405020304" pitchFamily="18" charset="0"/>
              </a:rPr>
              <a:t>Constraints: </a:t>
            </a:r>
          </a:p>
          <a:p>
            <a:pPr lvl="2"/>
            <a:r>
              <a:rPr lang="en-CA" sz="1800" b="0" dirty="0">
                <a:latin typeface="Times New Roman" panose="02020603050405020304" pitchFamily="18" charset="0"/>
                <a:cs typeface="Times New Roman" panose="02020603050405020304" pitchFamily="18" charset="0"/>
              </a:rPr>
              <a:t>Mass balances </a:t>
            </a:r>
          </a:p>
          <a:p>
            <a:pPr lvl="2"/>
            <a:r>
              <a:rPr lang="en-CA" sz="1800" b="0" dirty="0">
                <a:latin typeface="Times New Roman" panose="02020603050405020304" pitchFamily="18" charset="0"/>
                <a:cs typeface="Times New Roman" panose="02020603050405020304" pitchFamily="18" charset="0"/>
              </a:rPr>
              <a:t>Product Demands </a:t>
            </a:r>
          </a:p>
          <a:p>
            <a:pPr lvl="2"/>
            <a:r>
              <a:rPr lang="en-CA" sz="1800" b="0" dirty="0">
                <a:latin typeface="Times New Roman" panose="02020603050405020304" pitchFamily="18" charset="0"/>
                <a:cs typeface="Times New Roman" panose="02020603050405020304" pitchFamily="18" charset="0"/>
              </a:rPr>
              <a:t>Blend properties </a:t>
            </a:r>
          </a:p>
          <a:p>
            <a:pPr lvl="2"/>
            <a:r>
              <a:rPr lang="en-CA" sz="1800" b="0" dirty="0">
                <a:latin typeface="Times New Roman" panose="02020603050405020304" pitchFamily="18" charset="0"/>
                <a:cs typeface="Times New Roman" panose="02020603050405020304" pitchFamily="18" charset="0"/>
              </a:rPr>
              <a:t>Unit process capacity </a:t>
            </a:r>
          </a:p>
          <a:p>
            <a:pPr lvl="1"/>
            <a:r>
              <a:rPr lang="en-CA" b="0" dirty="0">
                <a:latin typeface="Times New Roman" panose="02020603050405020304" pitchFamily="18" charset="0"/>
                <a:cs typeface="Times New Roman" panose="02020603050405020304" pitchFamily="18" charset="0"/>
              </a:rPr>
              <a:t>Model: Multi-periods, multi-products</a:t>
            </a:r>
          </a:p>
          <a:p>
            <a:pPr lvl="1"/>
            <a:r>
              <a:rPr lang="en-CA" b="0" dirty="0">
                <a:latin typeface="Times New Roman" panose="02020603050405020304" pitchFamily="18" charset="0"/>
                <a:cs typeface="Times New Roman" panose="02020603050405020304" pitchFamily="18" charset="0"/>
              </a:rPr>
              <a:t>Component production rates are known at each period  </a:t>
            </a:r>
          </a:p>
          <a:p>
            <a:pPr lvl="1"/>
            <a:r>
              <a:rPr lang="en-CA" b="0" dirty="0">
                <a:latin typeface="Times New Roman" panose="02020603050405020304" pitchFamily="18" charset="0"/>
                <a:cs typeface="Times New Roman" panose="02020603050405020304" pitchFamily="18" charset="0"/>
              </a:rPr>
              <a:t>Products demands:</a:t>
            </a:r>
          </a:p>
          <a:p>
            <a:pPr lvl="2"/>
            <a:r>
              <a:rPr lang="en-CA" b="0" dirty="0">
                <a:latin typeface="Times New Roman" panose="02020603050405020304" pitchFamily="18" charset="0"/>
                <a:cs typeface="Times New Roman" panose="02020603050405020304" pitchFamily="18" charset="0"/>
              </a:rPr>
              <a:t>Contracted demand (certain) </a:t>
            </a:r>
          </a:p>
          <a:p>
            <a:pPr lvl="2"/>
            <a:r>
              <a:rPr lang="en-CA" b="0" dirty="0">
                <a:latin typeface="Times New Roman" panose="02020603050405020304" pitchFamily="18" charset="0"/>
                <a:cs typeface="Times New Roman" panose="02020603050405020304" pitchFamily="18" charset="0"/>
              </a:rPr>
              <a:t>Additional demand (time-varying uncertainty)</a:t>
            </a:r>
            <a:br>
              <a:rPr lang="en-CA" dirty="0">
                <a:latin typeface="Times New Roman" panose="02020603050405020304" pitchFamily="18" charset="0"/>
                <a:cs typeface="Times New Roman" panose="02020603050405020304" pitchFamily="18" charset="0"/>
              </a:rPr>
            </a:br>
            <a:endParaRPr lang="en-CA" dirty="0">
              <a:solidFill>
                <a:srgbClr val="FF0000"/>
              </a:solidFill>
              <a:latin typeface="Times New Roman" panose="02020603050405020304" pitchFamily="18" charset="0"/>
              <a:cs typeface="Times New Roman" panose="02020603050405020304" pitchFamily="18" charset="0"/>
            </a:endParaRPr>
          </a:p>
        </p:txBody>
      </p:sp>
      <p:sp>
        <p:nvSpPr>
          <p:cNvPr id="133" name="Slide Number Placeholder 132"/>
          <p:cNvSpPr>
            <a:spLocks noGrp="1"/>
          </p:cNvSpPr>
          <p:nvPr>
            <p:ph type="sldNum" sz="quarter" idx="12"/>
          </p:nvPr>
        </p:nvSpPr>
        <p:spPr/>
        <p:txBody>
          <a:bodyPr>
            <a:normAutofit/>
          </a:bodyPr>
          <a:lstStyle/>
          <a:p>
            <a:fld id="{2A5C4456-4D3F-4798-B63A-E4AA4EAC1E01}" type="slidenum">
              <a:rPr lang="en-CA" smtClean="0"/>
              <a:t>3</a:t>
            </a:fld>
            <a:endParaRPr lang="en-CA"/>
          </a:p>
        </p:txBody>
      </p:sp>
      <p:sp>
        <p:nvSpPr>
          <p:cNvPr id="14" name="Rectangle 13"/>
          <p:cNvSpPr/>
          <p:nvPr/>
        </p:nvSpPr>
        <p:spPr>
          <a:xfrm>
            <a:off x="623392" y="1300998"/>
            <a:ext cx="11089232" cy="954107"/>
          </a:xfrm>
          <a:prstGeom prst="rect">
            <a:avLst/>
          </a:prstGeom>
        </p:spPr>
        <p:txBody>
          <a:bodyPr wrap="square">
            <a:spAutoFit/>
          </a:bodyPr>
          <a:lstStyle/>
          <a:p>
            <a:r>
              <a:rPr lang="en-CA" sz="2800" b="1" dirty="0">
                <a:solidFill>
                  <a:srgbClr val="FF0000"/>
                </a:solidFill>
                <a:latin typeface="Times New Roman" panose="02020603050405020304" pitchFamily="18" charset="0"/>
                <a:cs typeface="Times New Roman" panose="02020603050405020304" pitchFamily="18" charset="0"/>
              </a:rPr>
              <a:t>GOAL</a:t>
            </a:r>
            <a:r>
              <a:rPr lang="en-CA" sz="2800" b="1" dirty="0">
                <a:latin typeface="Times New Roman" panose="02020603050405020304" pitchFamily="18" charset="0"/>
                <a:cs typeface="Times New Roman" panose="02020603050405020304" pitchFamily="18" charset="0"/>
              </a:rPr>
              <a:t>: Make an optimal production plan over the planning horizon </a:t>
            </a:r>
          </a:p>
          <a:p>
            <a:r>
              <a:rPr lang="en-CA" sz="2800" dirty="0">
                <a:latin typeface="Times New Roman" panose="02020603050405020304" pitchFamily="18" charset="0"/>
                <a:cs typeface="Times New Roman" panose="02020603050405020304" pitchFamily="18" charset="0"/>
              </a:rPr>
              <a:t>	</a:t>
            </a:r>
            <a:r>
              <a:rPr lang="en-CA" sz="2400" i="1" dirty="0">
                <a:latin typeface="Times New Roman" panose="02020603050405020304" pitchFamily="18" charset="0"/>
                <a:cs typeface="Times New Roman" panose="02020603050405020304" pitchFamily="18" charset="0"/>
              </a:rPr>
              <a:t>(how much to produce of each product and when, also production recipes)</a:t>
            </a:r>
          </a:p>
        </p:txBody>
      </p:sp>
      <p:pic>
        <p:nvPicPr>
          <p:cNvPr id="60" name="Picture 59" descr="C:\Users\Mahir Jalanko\Desktop\sampleGasoline.PNG"/>
          <p:cNvPicPr/>
          <p:nvPr/>
        </p:nvPicPr>
        <p:blipFill>
          <a:blip r:embed="rId3">
            <a:extLst>
              <a:ext uri="{28A0092B-C50C-407E-A947-70E740481C1C}">
                <a14:useLocalDpi xmlns:a14="http://schemas.microsoft.com/office/drawing/2010/main" val="0"/>
              </a:ext>
            </a:extLst>
          </a:blip>
          <a:srcRect/>
          <a:stretch>
            <a:fillRect/>
          </a:stretch>
        </p:blipFill>
        <p:spPr bwMode="auto">
          <a:xfrm>
            <a:off x="7871591" y="2380651"/>
            <a:ext cx="3902224" cy="3910199"/>
          </a:xfrm>
          <a:prstGeom prst="rect">
            <a:avLst/>
          </a:prstGeom>
          <a:noFill/>
          <a:ln>
            <a:noFill/>
          </a:ln>
        </p:spPr>
      </p:pic>
    </p:spTree>
    <p:extLst>
      <p:ext uri="{BB962C8B-B14F-4D97-AF65-F5344CB8AC3E}">
        <p14:creationId xmlns:p14="http://schemas.microsoft.com/office/powerpoint/2010/main" val="229493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592" y="332656"/>
            <a:ext cx="7200900" cy="540000"/>
          </a:xfrm>
        </p:spPr>
        <p:txBody>
          <a:bodyPr>
            <a:noAutofit/>
          </a:bodyPr>
          <a:lstStyle/>
          <a:p>
            <a:r>
              <a:rPr lang="en-CA" sz="3200" dirty="0">
                <a:latin typeface="Times New Roman" panose="02020603050405020304" pitchFamily="18" charset="0"/>
                <a:cs typeface="Times New Roman" panose="02020603050405020304" pitchFamily="18" charset="0"/>
              </a:rPr>
              <a:t>Challenges &amp; Motivation</a:t>
            </a:r>
            <a:endParaRPr lang="en-CA" sz="3200" dirty="0"/>
          </a:p>
        </p:txBody>
      </p:sp>
      <p:sp>
        <p:nvSpPr>
          <p:cNvPr id="5" name="Slide Number Placeholder 4"/>
          <p:cNvSpPr>
            <a:spLocks noGrp="1"/>
          </p:cNvSpPr>
          <p:nvPr>
            <p:ph type="sldNum" sz="quarter" idx="12"/>
          </p:nvPr>
        </p:nvSpPr>
        <p:spPr/>
        <p:txBody>
          <a:bodyPr>
            <a:normAutofit/>
          </a:bodyPr>
          <a:lstStyle/>
          <a:p>
            <a:fld id="{2A5C4456-4D3F-4798-B63A-E4AA4EAC1E01}" type="slidenum">
              <a:rPr lang="en-CA" smtClean="0"/>
              <a:t>4</a:t>
            </a:fld>
            <a:endParaRPr lang="en-CA"/>
          </a:p>
        </p:txBody>
      </p:sp>
      <p:sp>
        <p:nvSpPr>
          <p:cNvPr id="14" name="TextBox 13">
            <a:extLst>
              <a:ext uri="{FF2B5EF4-FFF2-40B4-BE49-F238E27FC236}">
                <a16:creationId xmlns:a16="http://schemas.microsoft.com/office/drawing/2014/main" id="{28F97879-52AB-4529-AA4D-732B687F21D5}"/>
              </a:ext>
            </a:extLst>
          </p:cNvPr>
          <p:cNvSpPr txBox="1"/>
          <p:nvPr/>
        </p:nvSpPr>
        <p:spPr>
          <a:xfrm>
            <a:off x="767408" y="1545891"/>
            <a:ext cx="10441160" cy="4801314"/>
          </a:xfrm>
          <a:prstGeom prst="rect">
            <a:avLst/>
          </a:prstGeom>
          <a:noFill/>
        </p:spPr>
        <p:txBody>
          <a:bodyPr wrap="square" rtlCol="0">
            <a:spAutoFit/>
          </a:bodyPr>
          <a:lstStyle/>
          <a:p>
            <a:pPr marL="214313" indent="-214313">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Reasons for uncertainty in products demand:</a:t>
            </a:r>
          </a:p>
          <a:p>
            <a:pPr lvl="1">
              <a:buFont typeface="Wingdings" panose="05000000000000000000" pitchFamily="2" charset="2"/>
              <a:buChar char="Ø"/>
            </a:pPr>
            <a:r>
              <a:rPr lang="en-CA" sz="2600" dirty="0">
                <a:latin typeface="Times New Roman" panose="02020603050405020304" pitchFamily="18" charset="0"/>
                <a:cs typeface="Times New Roman" panose="02020603050405020304" pitchFamily="18" charset="0"/>
              </a:rPr>
              <a:t> Gasoline products demand fluctuation</a:t>
            </a:r>
          </a:p>
          <a:p>
            <a:pPr lvl="1">
              <a:buFont typeface="Wingdings" panose="05000000000000000000" pitchFamily="2" charset="2"/>
              <a:buChar char="Ø"/>
            </a:pPr>
            <a:r>
              <a:rPr lang="en-CA" sz="2600" dirty="0">
                <a:latin typeface="Times New Roman" panose="02020603050405020304" pitchFamily="18" charset="0"/>
                <a:cs typeface="Times New Roman" panose="02020603050405020304" pitchFamily="18" charset="0"/>
              </a:rPr>
              <a:t> Hard to accurately predict market demands for gasoline products in the future</a:t>
            </a:r>
          </a:p>
          <a:p>
            <a:pPr lvl="1"/>
            <a:endParaRPr lang="en-CA" sz="2600" dirty="0">
              <a:latin typeface="Times New Roman" panose="02020603050405020304" pitchFamily="18" charset="0"/>
              <a:cs typeface="Times New Roman" panose="02020603050405020304" pitchFamily="18" charset="0"/>
            </a:endParaRPr>
          </a:p>
          <a:p>
            <a:pPr marL="214313" indent="-214313">
              <a:buFont typeface="Arial" panose="020B0604020202020204" pitchFamily="34" charset="0"/>
              <a:buChar char="•"/>
            </a:pPr>
            <a:r>
              <a:rPr lang="en-CA" sz="2600" dirty="0">
                <a:latin typeface="Times New Roman" panose="02020603050405020304" pitchFamily="18" charset="0"/>
                <a:cs typeface="Times New Roman" panose="02020603050405020304" pitchFamily="18" charset="0"/>
              </a:rPr>
              <a:t>Ignoring demand uncertainty will result in sub-optimal solution:</a:t>
            </a:r>
          </a:p>
          <a:p>
            <a:pPr marL="557213" lvl="1" indent="-214313">
              <a:buFont typeface="Wingdings" panose="05000000000000000000" pitchFamily="2" charset="2"/>
              <a:buChar char="Ø"/>
            </a:pPr>
            <a:r>
              <a:rPr lang="en-CA" sz="2600" dirty="0">
                <a:latin typeface="Times New Roman" panose="02020603050405020304" pitchFamily="18" charset="0"/>
                <a:cs typeface="Times New Roman" panose="02020603050405020304" pitchFamily="18" charset="0"/>
              </a:rPr>
              <a:t>Not using optimal blend recipes that correspond to the products demand </a:t>
            </a:r>
          </a:p>
          <a:p>
            <a:pPr marL="557213" lvl="1" indent="-214313">
              <a:buFont typeface="Wingdings" panose="05000000000000000000" pitchFamily="2" charset="2"/>
              <a:buChar char="Ø"/>
            </a:pPr>
            <a:r>
              <a:rPr lang="en-CA" sz="2600" dirty="0">
                <a:latin typeface="Times New Roman" panose="02020603050405020304" pitchFamily="18" charset="0"/>
                <a:cs typeface="Times New Roman" panose="02020603050405020304" pitchFamily="18" charset="0"/>
              </a:rPr>
              <a:t>Shortage in production (unmet demand)</a:t>
            </a:r>
          </a:p>
          <a:p>
            <a:endParaRPr lang="en-CA" sz="2600" dirty="0">
              <a:latin typeface="Times New Roman" panose="02020603050405020304" pitchFamily="18" charset="0"/>
              <a:cs typeface="Times New Roman" panose="02020603050405020304" pitchFamily="18" charset="0"/>
            </a:endParaRPr>
          </a:p>
          <a:p>
            <a:pPr>
              <a:buClr>
                <a:schemeClr val="tx1"/>
              </a:buClr>
            </a:pPr>
            <a:r>
              <a:rPr lang="en-CA" sz="2600" dirty="0">
                <a:solidFill>
                  <a:srgbClr val="FF0000"/>
                </a:solidFill>
                <a:latin typeface="Times New Roman" panose="02020603050405020304" pitchFamily="18" charset="0"/>
                <a:cs typeface="Times New Roman" panose="02020603050405020304" pitchFamily="18" charset="0"/>
              </a:rPr>
              <a:t>Motivation: </a:t>
            </a:r>
            <a:r>
              <a:rPr lang="en-CA" sz="2600" dirty="0">
                <a:latin typeface="Times New Roman" panose="02020603050405020304" pitchFamily="18" charset="0"/>
                <a:cs typeface="Times New Roman" panose="02020603050405020304" pitchFamily="18" charset="0"/>
              </a:rPr>
              <a:t>How can a planner make current period decisions while still considering future uncertain demand</a:t>
            </a:r>
            <a:endParaRPr lang="en-CA" sz="2600" dirty="0">
              <a:solidFill>
                <a:srgbClr val="FF0000"/>
              </a:solidFill>
              <a:latin typeface="Times New Roman" panose="02020603050405020304" pitchFamily="18" charset="0"/>
              <a:cs typeface="Times New Roman" panose="02020603050405020304" pitchFamily="18" charset="0"/>
            </a:endParaRPr>
          </a:p>
          <a:p>
            <a:pPr marL="214313" indent="-214313">
              <a:buFont typeface="Arial" panose="020B0604020202020204" pitchFamily="34" charset="0"/>
              <a:buChar char="•"/>
            </a:pPr>
            <a:endParaRPr lang="en-C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12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a:bodyPr>
          <a:lstStyle/>
          <a:p>
            <a:r>
              <a:rPr lang="en-CA" sz="2200" b="0" dirty="0">
                <a:latin typeface="Times New Roman" panose="02020603050405020304" pitchFamily="18" charset="0"/>
                <a:cs typeface="Times New Roman" panose="02020603050405020304" pitchFamily="18" charset="0"/>
              </a:rPr>
              <a:t>Additional uncertain demand follows normal distribution . </a:t>
            </a:r>
          </a:p>
          <a:p>
            <a:r>
              <a:rPr lang="en-CA" sz="2200" b="0" dirty="0">
                <a:latin typeface="Times New Roman" panose="02020603050405020304" pitchFamily="18" charset="0"/>
                <a:cs typeface="Times New Roman" panose="02020603050405020304" pitchFamily="18" charset="0"/>
              </a:rPr>
              <a:t>Time varying uncertainty (higher demand variance for periods further into the future)</a:t>
            </a:r>
          </a:p>
          <a:p>
            <a:r>
              <a:rPr lang="en-CA" sz="2200" b="0" dirty="0">
                <a:latin typeface="Times New Roman" panose="02020603050405020304" pitchFamily="18" charset="0"/>
                <a:cs typeface="Times New Roman" panose="02020603050405020304" pitchFamily="18" charset="0"/>
              </a:rPr>
              <a:t>Fixed-end rolling horizon (uncertain demand updates)</a:t>
            </a:r>
          </a:p>
        </p:txBody>
      </p:sp>
      <p:sp>
        <p:nvSpPr>
          <p:cNvPr id="6" name="Content Placeholder 5"/>
          <p:cNvSpPr>
            <a:spLocks noGrp="1"/>
          </p:cNvSpPr>
          <p:nvPr>
            <p:ph sz="half" idx="2"/>
          </p:nvPr>
        </p:nvSpPr>
        <p:spPr/>
        <p:txBody>
          <a:bodyPr>
            <a:normAutofit fontScale="92500" lnSpcReduction="20000"/>
          </a:bodyPr>
          <a:lstStyle/>
          <a:p>
            <a:pPr marL="0" indent="0">
              <a:buNone/>
            </a:pPr>
            <a:r>
              <a:rPr lang="en-US" sz="2200" b="0" dirty="0">
                <a:latin typeface="Times New Roman" panose="02020603050405020304" pitchFamily="18" charset="0"/>
                <a:cs typeface="Times New Roman" panose="02020603050405020304" pitchFamily="18" charset="0"/>
              </a:rPr>
              <a:t>There are eight qualities monitored: </a:t>
            </a:r>
          </a:p>
          <a:p>
            <a:r>
              <a:rPr lang="en-US" sz="2200" b="0" dirty="0">
                <a:latin typeface="Times New Roman" panose="02020603050405020304" pitchFamily="18" charset="0"/>
                <a:cs typeface="Times New Roman" panose="02020603050405020304" pitchFamily="18" charset="0"/>
              </a:rPr>
              <a:t>aromatic content (ARO), benzene content (BEN), olefin content (OLF), and sulfur content (SI) are assumed to blend linearly on a volume basis. </a:t>
            </a:r>
          </a:p>
          <a:p>
            <a:r>
              <a:rPr lang="en-US" sz="2200" b="0" dirty="0">
                <a:latin typeface="Times New Roman" panose="02020603050405020304" pitchFamily="18" charset="0"/>
                <a:cs typeface="Times New Roman" panose="02020603050405020304" pitchFamily="18" charset="0"/>
              </a:rPr>
              <a:t>(SGI) is assumed to blend linearly on a weight basis. </a:t>
            </a:r>
          </a:p>
          <a:p>
            <a:r>
              <a:rPr lang="en-US" sz="2200" b="0" dirty="0">
                <a:latin typeface="Times New Roman" panose="02020603050405020304" pitchFamily="18" charset="0"/>
                <a:cs typeface="Times New Roman" panose="02020603050405020304" pitchFamily="18" charset="0"/>
              </a:rPr>
              <a:t>CASE 1</a:t>
            </a:r>
          </a:p>
          <a:p>
            <a:pPr lvl="1">
              <a:buFont typeface="Wingdings" panose="05000000000000000000" pitchFamily="2" charset="2"/>
              <a:buChar char="Ø"/>
            </a:pPr>
            <a:r>
              <a:rPr lang="en-US" sz="1800" b="0" dirty="0">
                <a:latin typeface="Times New Roman" panose="02020603050405020304" pitchFamily="18" charset="0"/>
                <a:cs typeface="Times New Roman" panose="02020603050405020304" pitchFamily="18" charset="0"/>
              </a:rPr>
              <a:t>Research octane number (RON), Motor octane number (MON), and Rapid vapor pressure (RVP) are assumed to blend linearly</a:t>
            </a:r>
            <a:endParaRPr lang="en-US" sz="2200" b="0" dirty="0">
              <a:latin typeface="Times New Roman" panose="02020603050405020304" pitchFamily="18" charset="0"/>
              <a:cs typeface="Times New Roman" panose="02020603050405020304" pitchFamily="18" charset="0"/>
            </a:endParaRPr>
          </a:p>
          <a:p>
            <a:r>
              <a:rPr lang="en-US" sz="2200" b="0" dirty="0">
                <a:latin typeface="Times New Roman" panose="02020603050405020304" pitchFamily="18" charset="0"/>
                <a:cs typeface="Times New Roman" panose="02020603050405020304" pitchFamily="18" charset="0"/>
              </a:rPr>
              <a:t>CASE 2</a:t>
            </a:r>
          </a:p>
          <a:p>
            <a:pPr lvl="1">
              <a:buFont typeface="Wingdings" panose="05000000000000000000" pitchFamily="2" charset="2"/>
              <a:buChar char="Ø"/>
            </a:pPr>
            <a:r>
              <a:rPr lang="en-US" sz="1800" b="0" dirty="0">
                <a:latin typeface="Times New Roman" panose="02020603050405020304" pitchFamily="18" charset="0"/>
                <a:cs typeface="Times New Roman" panose="02020603050405020304" pitchFamily="18" charset="0"/>
              </a:rPr>
              <a:t>Research octane number (RON) and Motor octane number (MON) are blended nonlinearly based on ethyl RT-70 models.</a:t>
            </a:r>
          </a:p>
          <a:p>
            <a:pPr lvl="1">
              <a:buFont typeface="Wingdings" panose="05000000000000000000" pitchFamily="2" charset="2"/>
              <a:buChar char="Ø"/>
            </a:pPr>
            <a:r>
              <a:rPr lang="en-US" sz="1800" b="0" dirty="0">
                <a:latin typeface="Times New Roman" panose="02020603050405020304" pitchFamily="18" charset="0"/>
                <a:cs typeface="Times New Roman" panose="02020603050405020304" pitchFamily="18" charset="0"/>
              </a:rPr>
              <a:t>Rapid vapor pressure (RVP) is assumed to blend nonlinearly (linearized by reformulation).</a:t>
            </a:r>
          </a:p>
          <a:p>
            <a:pPr marL="457200" lvl="1" indent="0">
              <a:buNone/>
            </a:pPr>
            <a:endParaRPr lang="en-US" sz="1800" b="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1800" b="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1800" b="0" dirty="0">
              <a:latin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B4F13270-4DE0-4E5E-A6D4-D88FCC60626C}" type="slidenum">
              <a:rPr lang="en-CA" smtClean="0"/>
              <a:pPr/>
              <a:t>5</a:t>
            </a:fld>
            <a:endParaRPr lang="en-CA" dirty="0"/>
          </a:p>
        </p:txBody>
      </p:sp>
      <p:sp>
        <p:nvSpPr>
          <p:cNvPr id="2" name="Title 1"/>
          <p:cNvSpPr>
            <a:spLocks noGrp="1"/>
          </p:cNvSpPr>
          <p:nvPr>
            <p:ph type="title"/>
          </p:nvPr>
        </p:nvSpPr>
        <p:spPr>
          <a:xfrm>
            <a:off x="2159563" y="300481"/>
            <a:ext cx="9422837" cy="778098"/>
          </a:xfrm>
        </p:spPr>
        <p:txBody>
          <a:bodyPr>
            <a:normAutofit/>
          </a:bodyPr>
          <a:lstStyle/>
          <a:p>
            <a:r>
              <a:rPr lang="en-CA" sz="3200" dirty="0">
                <a:latin typeface="Times New Roman" panose="02020603050405020304" pitchFamily="18" charset="0"/>
                <a:cs typeface="Times New Roman" panose="02020603050405020304" pitchFamily="18" charset="0"/>
              </a:rPr>
              <a:t>Model Assumptions</a:t>
            </a:r>
          </a:p>
        </p:txBody>
      </p:sp>
      <p:graphicFrame>
        <p:nvGraphicFramePr>
          <p:cNvPr id="8" name="Content Placeholder 5">
            <a:extLst>
              <a:ext uri="{FF2B5EF4-FFF2-40B4-BE49-F238E27FC236}">
                <a16:creationId xmlns:a16="http://schemas.microsoft.com/office/drawing/2014/main" id="{3B5F2616-201E-4086-AABB-23A69158329C}"/>
              </a:ext>
            </a:extLst>
          </p:cNvPr>
          <p:cNvGraphicFramePr>
            <a:graphicFrameLocks/>
          </p:cNvGraphicFramePr>
          <p:nvPr>
            <p:extLst>
              <p:ext uri="{D42A27DB-BD31-4B8C-83A1-F6EECF244321}">
                <p14:modId xmlns:p14="http://schemas.microsoft.com/office/powerpoint/2010/main" val="1081995933"/>
              </p:ext>
            </p:extLst>
          </p:nvPr>
        </p:nvGraphicFramePr>
        <p:xfrm>
          <a:off x="983432" y="3861048"/>
          <a:ext cx="4248472" cy="26500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318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1657" y="317961"/>
            <a:ext cx="7790656" cy="778098"/>
          </a:xfrm>
        </p:spPr>
        <p:txBody>
          <a:bodyPr>
            <a:normAutofit/>
          </a:bodyPr>
          <a:lstStyle/>
          <a:p>
            <a:r>
              <a:rPr lang="en-CA" sz="3200" dirty="0">
                <a:latin typeface="Times New Roman" panose="02020603050405020304" pitchFamily="18" charset="0"/>
                <a:cs typeface="Times New Roman" panose="02020603050405020304" pitchFamily="18" charset="0"/>
              </a:rPr>
              <a:t>Expected Revenue (future periods) </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93576" y="1628800"/>
                <a:ext cx="7214592" cy="4540826"/>
              </a:xfrm>
            </p:spPr>
            <p:txBody>
              <a:bodyPr/>
              <a:lstStyle/>
              <a:p>
                <a:pPr marL="0" indent="0">
                  <a:buNone/>
                </a:pPr>
                <a14:m>
                  <m:oMath xmlns:m="http://schemas.openxmlformats.org/officeDocument/2006/math">
                    <m:r>
                      <m:rPr>
                        <m:sty m:val="p"/>
                      </m:rPr>
                      <a:rPr lang="en-CA" sz="2000" b="0" i="0" smtClean="0">
                        <a:latin typeface="Cambria Math" panose="02040503050406030204" pitchFamily="18" charset="0"/>
                      </a:rPr>
                      <m:t>profit</m:t>
                    </m:r>
                    <m:r>
                      <a:rPr lang="en-CA" sz="2000" b="0" i="0" smtClean="0">
                        <a:latin typeface="Cambria Math" panose="02040503050406030204" pitchFamily="18" charset="0"/>
                      </a:rPr>
                      <m:t>=</m:t>
                    </m:r>
                    <m:sSub>
                      <m:sSubPr>
                        <m:ctrlPr>
                          <a:rPr lang="en-CA" sz="2000" b="0" i="1" smtClean="0">
                            <a:latin typeface="Cambria Math" panose="02040503050406030204" pitchFamily="18" charset="0"/>
                          </a:rPr>
                        </m:ctrlPr>
                      </m:sSubPr>
                      <m:e>
                        <m:r>
                          <m:rPr>
                            <m:sty m:val="p"/>
                          </m:rPr>
                          <a:rPr lang="en-CA" sz="2000" b="0">
                            <a:latin typeface="Cambria Math" panose="02040503050406030204" pitchFamily="18" charset="0"/>
                          </a:rPr>
                          <m:t>revenue</m:t>
                        </m:r>
                      </m:e>
                      <m:sub>
                        <m:r>
                          <a:rPr lang="en-CA" sz="2000" b="0" i="1" smtClean="0">
                            <a:latin typeface="Cambria Math" panose="02040503050406030204" pitchFamily="18" charset="0"/>
                          </a:rPr>
                          <m:t>𝑐𝑢𝑟𝑟𝑒𝑛𝑡</m:t>
                        </m:r>
                      </m:sub>
                    </m:sSub>
                    <m:r>
                      <a:rPr lang="en-CA" sz="2000" b="0" i="1" smtClean="0">
                        <a:latin typeface="Cambria Math" panose="02040503050406030204" pitchFamily="18" charset="0"/>
                      </a:rPr>
                      <m:t>+</m:t>
                    </m:r>
                    <m:sSub>
                      <m:sSubPr>
                        <m:ctrlPr>
                          <a:rPr lang="en-CA" sz="2000" b="0" i="1" smtClean="0">
                            <a:solidFill>
                              <a:schemeClr val="tx2">
                                <a:lumMod val="60000"/>
                                <a:lumOff val="40000"/>
                              </a:schemeClr>
                            </a:solidFill>
                            <a:latin typeface="Cambria Math" panose="02040503050406030204" pitchFamily="18" charset="0"/>
                          </a:rPr>
                        </m:ctrlPr>
                      </m:sSubPr>
                      <m:e>
                        <m:r>
                          <m:rPr>
                            <m:sty m:val="p"/>
                          </m:rPr>
                          <a:rPr lang="en-CA" sz="2000" b="0">
                            <a:solidFill>
                              <a:schemeClr val="tx2">
                                <a:lumMod val="60000"/>
                                <a:lumOff val="40000"/>
                              </a:schemeClr>
                            </a:solidFill>
                            <a:latin typeface="Cambria Math" panose="02040503050406030204" pitchFamily="18" charset="0"/>
                          </a:rPr>
                          <m:t>revenue</m:t>
                        </m:r>
                      </m:e>
                      <m:sub>
                        <m:r>
                          <a:rPr lang="en-CA" sz="2000" b="0" i="1">
                            <a:solidFill>
                              <a:schemeClr val="tx2">
                                <a:lumMod val="60000"/>
                                <a:lumOff val="40000"/>
                              </a:schemeClr>
                            </a:solidFill>
                            <a:latin typeface="Cambria Math" panose="02040503050406030204" pitchFamily="18" charset="0"/>
                          </a:rPr>
                          <m:t>𝑓𝑢𝑡𝑢𝑟𝑒</m:t>
                        </m:r>
                      </m:sub>
                    </m:sSub>
                    <m:r>
                      <a:rPr lang="en-CA" sz="2000" b="0" i="1" smtClean="0">
                        <a:solidFill>
                          <a:schemeClr val="tx2">
                            <a:lumMod val="60000"/>
                            <a:lumOff val="40000"/>
                          </a:schemeClr>
                        </a:solidFill>
                        <a:latin typeface="Cambria Math" panose="02040503050406030204" pitchFamily="18" charset="0"/>
                      </a:rPr>
                      <m:t> </m:t>
                    </m:r>
                    <m:r>
                      <a:rPr lang="en-CA" sz="2000" b="0" i="1" smtClean="0">
                        <a:latin typeface="Cambria Math" panose="02040503050406030204" pitchFamily="18" charset="0"/>
                      </a:rPr>
                      <m:t>−</m:t>
                    </m:r>
                    <m:r>
                      <a:rPr lang="en-CA" sz="2000" b="0" i="1" smtClean="0">
                        <a:latin typeface="Cambria Math" panose="02040503050406030204" pitchFamily="18" charset="0"/>
                      </a:rPr>
                      <m:t>𝑐𝑜𝑠𝑡</m:t>
                    </m:r>
                  </m:oMath>
                </a14:m>
                <a:r>
                  <a:rPr lang="en-CA" sz="2000" b="0" i="1" dirty="0">
                    <a:latin typeface="Cambria Math" panose="02040503050406030204" pitchFamily="18" charset="0"/>
                  </a:rPr>
                  <a:t> </a:t>
                </a:r>
              </a:p>
              <a:p>
                <a:pPr marL="0" indent="0">
                  <a:buNone/>
                </a:pPr>
                <a14:m>
                  <m:oMath xmlns:m="http://schemas.openxmlformats.org/officeDocument/2006/math">
                    <m:sSub>
                      <m:sSubPr>
                        <m:ctrlPr>
                          <a:rPr lang="en-CA" sz="2000" b="0" i="1" smtClean="0">
                            <a:solidFill>
                              <a:schemeClr val="tx2">
                                <a:lumMod val="60000"/>
                                <a:lumOff val="40000"/>
                              </a:schemeClr>
                            </a:solidFill>
                            <a:latin typeface="Cambria Math" panose="02040503050406030204" pitchFamily="18" charset="0"/>
                          </a:rPr>
                        </m:ctrlPr>
                      </m:sSubPr>
                      <m:e>
                        <m:r>
                          <m:rPr>
                            <m:sty m:val="p"/>
                          </m:rPr>
                          <a:rPr lang="en-CA" sz="2000" b="0">
                            <a:solidFill>
                              <a:schemeClr val="tx2">
                                <a:lumMod val="60000"/>
                                <a:lumOff val="40000"/>
                              </a:schemeClr>
                            </a:solidFill>
                            <a:latin typeface="Cambria Math" panose="02040503050406030204" pitchFamily="18" charset="0"/>
                          </a:rPr>
                          <m:t>revenue</m:t>
                        </m:r>
                      </m:e>
                      <m:sub>
                        <m:r>
                          <a:rPr lang="en-CA" sz="2000" b="0" i="1" smtClean="0">
                            <a:solidFill>
                              <a:schemeClr val="tx2">
                                <a:lumMod val="60000"/>
                                <a:lumOff val="40000"/>
                              </a:schemeClr>
                            </a:solidFill>
                            <a:latin typeface="Cambria Math" panose="02040503050406030204" pitchFamily="18" charset="0"/>
                          </a:rPr>
                          <m:t>𝑓𝑢𝑡𝑢𝑟𝑒</m:t>
                        </m:r>
                      </m:sub>
                    </m:sSub>
                    <m:r>
                      <a:rPr lang="en-CA" sz="2000" b="0" i="0" smtClean="0">
                        <a:latin typeface="Cambria Math" panose="02040503050406030204" pitchFamily="18" charset="0"/>
                      </a:rPr>
                      <m:t>=</m:t>
                    </m:r>
                    <m:r>
                      <m:rPr>
                        <m:sty m:val="p"/>
                      </m:rPr>
                      <a:rPr lang="en-CA" sz="2000" b="0" i="0" smtClean="0">
                        <a:latin typeface="Cambria Math" panose="02040503050406030204" pitchFamily="18" charset="0"/>
                      </a:rPr>
                      <m:t>C</m:t>
                    </m:r>
                    <m:r>
                      <a:rPr lang="en-CA" sz="2000" b="0" i="0" smtClean="0">
                        <a:latin typeface="Cambria Math" panose="02040503050406030204" pitchFamily="18" charset="0"/>
                      </a:rPr>
                      <m:t>×</m:t>
                    </m:r>
                    <m:nary>
                      <m:naryPr>
                        <m:limLoc m:val="subSup"/>
                        <m:ctrlPr>
                          <a:rPr lang="en-CA" sz="2000" b="0" i="1">
                            <a:latin typeface="Cambria Math" panose="02040503050406030204" pitchFamily="18" charset="0"/>
                          </a:rPr>
                        </m:ctrlPr>
                      </m:naryPr>
                      <m:sub>
                        <m:r>
                          <a:rPr lang="en-CA" sz="2000" b="0" i="0">
                            <a:latin typeface="Cambria Math" panose="02040503050406030204" pitchFamily="18" charset="0"/>
                          </a:rPr>
                          <m:t>0</m:t>
                        </m:r>
                      </m:sub>
                      <m:sup>
                        <m:r>
                          <a:rPr lang="en-CA" sz="2000" b="0" i="0">
                            <a:latin typeface="Cambria Math" panose="02040503050406030204" pitchFamily="18" charset="0"/>
                          </a:rPr>
                          <m:t>∞</m:t>
                        </m:r>
                      </m:sup>
                      <m:e>
                        <m:func>
                          <m:funcPr>
                            <m:ctrlPr>
                              <a:rPr lang="en-CA" sz="2000" b="0" i="1">
                                <a:latin typeface="Cambria Math" panose="02040503050406030204" pitchFamily="18" charset="0"/>
                              </a:rPr>
                            </m:ctrlPr>
                          </m:funcPr>
                          <m:fName>
                            <m:r>
                              <m:rPr>
                                <m:sty m:val="p"/>
                              </m:rPr>
                              <a:rPr lang="en-CA" sz="2000" b="0" i="0">
                                <a:latin typeface="Cambria Math" panose="02040503050406030204" pitchFamily="18" charset="0"/>
                              </a:rPr>
                              <m:t>min</m:t>
                            </m:r>
                          </m:fName>
                          <m:e>
                            <m:d>
                              <m:dPr>
                                <m:ctrlPr>
                                  <a:rPr lang="en-CA" sz="2000" b="0" i="1">
                                    <a:latin typeface="Cambria Math" panose="02040503050406030204" pitchFamily="18" charset="0"/>
                                  </a:rPr>
                                </m:ctrlPr>
                              </m:dPr>
                              <m:e>
                                <m:r>
                                  <m:rPr>
                                    <m:sty m:val="p"/>
                                  </m:rPr>
                                  <a:rPr lang="en-CA" sz="2000" b="0" i="0">
                                    <a:latin typeface="Cambria Math" panose="02040503050406030204" pitchFamily="18" charset="0"/>
                                  </a:rPr>
                                  <m:t>P</m:t>
                                </m:r>
                                <m:r>
                                  <a:rPr lang="en-CA" sz="2000" b="0" i="0">
                                    <a:latin typeface="Cambria Math" panose="02040503050406030204" pitchFamily="18" charset="0"/>
                                  </a:rPr>
                                  <m:t>+</m:t>
                                </m:r>
                                <m:r>
                                  <m:rPr>
                                    <m:sty m:val="p"/>
                                  </m:rPr>
                                  <a:rPr lang="en-CA" sz="2000" b="0" i="0">
                                    <a:latin typeface="Cambria Math" panose="02040503050406030204" pitchFamily="18" charset="0"/>
                                  </a:rPr>
                                  <m:t>I</m:t>
                                </m:r>
                                <m:r>
                                  <a:rPr lang="en-CA" sz="2000" b="0" i="0">
                                    <a:latin typeface="Cambria Math" panose="02040503050406030204" pitchFamily="18" charset="0"/>
                                  </a:rPr>
                                  <m:t>,</m:t>
                                </m:r>
                                <m:r>
                                  <m:rPr>
                                    <m:sty m:val="p"/>
                                  </m:rPr>
                                  <a:rPr lang="en-CA" sz="2000" b="0" i="0">
                                    <a:latin typeface="Cambria Math" panose="02040503050406030204" pitchFamily="18" charset="0"/>
                                  </a:rPr>
                                  <m:t>x</m:t>
                                </m:r>
                              </m:e>
                            </m:d>
                          </m:e>
                        </m:func>
                        <m:r>
                          <m:rPr>
                            <m:sty m:val="p"/>
                          </m:rPr>
                          <a:rPr lang="en-CA" sz="2000" b="0" i="0">
                            <a:latin typeface="Cambria Math" panose="02040503050406030204" pitchFamily="18" charset="0"/>
                          </a:rPr>
                          <m:t>ρ</m:t>
                        </m:r>
                        <m:r>
                          <a:rPr lang="en-CA" sz="2000" b="0" i="0">
                            <a:latin typeface="Cambria Math" panose="02040503050406030204" pitchFamily="18" charset="0"/>
                          </a:rPr>
                          <m:t>(</m:t>
                        </m:r>
                        <m:r>
                          <m:rPr>
                            <m:sty m:val="p"/>
                          </m:rPr>
                          <a:rPr lang="en-CA" sz="2000" b="0" i="0">
                            <a:latin typeface="Cambria Math" panose="02040503050406030204" pitchFamily="18" charset="0"/>
                          </a:rPr>
                          <m:t>x</m:t>
                        </m:r>
                        <m:r>
                          <a:rPr lang="en-CA" sz="2000" b="0" i="0">
                            <a:latin typeface="Cambria Math" panose="02040503050406030204" pitchFamily="18" charset="0"/>
                          </a:rPr>
                          <m:t>)</m:t>
                        </m:r>
                        <m:r>
                          <m:rPr>
                            <m:sty m:val="p"/>
                          </m:rPr>
                          <a:rPr lang="en-CA" sz="2000" b="0" i="0">
                            <a:latin typeface="Cambria Math" panose="02040503050406030204" pitchFamily="18" charset="0"/>
                          </a:rPr>
                          <m:t>dx</m:t>
                        </m:r>
                      </m:e>
                    </m:nary>
                  </m:oMath>
                </a14:m>
                <a:r>
                  <a:rPr lang="en-CA" sz="2000" b="0" dirty="0">
                    <a:latin typeface="Times New Roman" panose="02020603050405020304" pitchFamily="18" charset="0"/>
                    <a:cs typeface="Times New Roman" panose="02020603050405020304" pitchFamily="18" charset="0"/>
                  </a:rPr>
                  <a:t> </a:t>
                </a:r>
              </a:p>
              <a:p>
                <a:pPr marL="0" indent="0">
                  <a:buNone/>
                </a:pPr>
                <a:endParaRPr lang="en-CA" sz="2000" b="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en-CA" sz="2000" b="0" i="1" smtClean="0">
                              <a:solidFill>
                                <a:schemeClr val="tx2">
                                  <a:lumMod val="60000"/>
                                  <a:lumOff val="40000"/>
                                </a:schemeClr>
                              </a:solidFill>
                              <a:latin typeface="Cambria Math" panose="02040503050406030204" pitchFamily="18" charset="0"/>
                            </a:rPr>
                          </m:ctrlPr>
                        </m:sSubPr>
                        <m:e>
                          <m:r>
                            <m:rPr>
                              <m:sty m:val="p"/>
                            </m:rPr>
                            <a:rPr lang="en-CA" sz="2000" b="0">
                              <a:solidFill>
                                <a:schemeClr val="tx2">
                                  <a:lumMod val="60000"/>
                                  <a:lumOff val="40000"/>
                                </a:schemeClr>
                              </a:solidFill>
                              <a:latin typeface="Cambria Math" panose="02040503050406030204" pitchFamily="18" charset="0"/>
                            </a:rPr>
                            <m:t>revenue</m:t>
                          </m:r>
                        </m:e>
                        <m:sub>
                          <m:r>
                            <a:rPr lang="en-CA" sz="2000" b="0" i="1">
                              <a:solidFill>
                                <a:schemeClr val="tx2">
                                  <a:lumMod val="60000"/>
                                  <a:lumOff val="40000"/>
                                </a:schemeClr>
                              </a:solidFill>
                              <a:latin typeface="Cambria Math" panose="02040503050406030204" pitchFamily="18" charset="0"/>
                            </a:rPr>
                            <m:t>𝑓𝑢𝑡𝑢𝑟𝑒</m:t>
                          </m:r>
                        </m:sub>
                      </m:sSub>
                      <m:r>
                        <a:rPr lang="en-CA" sz="2000" b="0" i="0">
                          <a:latin typeface="Cambria Math" panose="02040503050406030204" pitchFamily="18" charset="0"/>
                        </a:rPr>
                        <m:t>=</m:t>
                      </m:r>
                      <m:r>
                        <m:rPr>
                          <m:sty m:val="p"/>
                        </m:rPr>
                        <a:rPr lang="en-CA" sz="2000" b="0" i="0">
                          <a:latin typeface="Cambria Math" panose="02040503050406030204" pitchFamily="18" charset="0"/>
                        </a:rPr>
                        <m:t>C</m:t>
                      </m:r>
                      <m:r>
                        <a:rPr lang="en-CA" sz="2000" b="0" i="0">
                          <a:latin typeface="Cambria Math" panose="02040503050406030204" pitchFamily="18" charset="0"/>
                        </a:rPr>
                        <m:t>[ </m:t>
                      </m:r>
                      <m:r>
                        <m:rPr>
                          <m:sty m:val="p"/>
                        </m:rPr>
                        <a:rPr lang="en-CA" sz="2000" b="0" i="0">
                          <a:latin typeface="Cambria Math" panose="02040503050406030204" pitchFamily="18" charset="0"/>
                        </a:rPr>
                        <m:t>μ</m:t>
                      </m:r>
                      <m:r>
                        <a:rPr lang="en-CA" sz="2000" b="0" i="0">
                          <a:latin typeface="Cambria Math" panose="02040503050406030204" pitchFamily="18" charset="0"/>
                        </a:rPr>
                        <m:t>−</m:t>
                      </m:r>
                      <m:nary>
                        <m:naryPr>
                          <m:limLoc m:val="subSup"/>
                          <m:ctrlPr>
                            <a:rPr lang="en-CA" sz="2000" b="0" i="1" smtClean="0">
                              <a:solidFill>
                                <a:srgbClr val="FF0000"/>
                              </a:solidFill>
                              <a:latin typeface="Cambria Math" panose="02040503050406030204" pitchFamily="18" charset="0"/>
                            </a:rPr>
                          </m:ctrlPr>
                        </m:naryPr>
                        <m:sub>
                          <m:r>
                            <m:rPr>
                              <m:sty m:val="p"/>
                            </m:rPr>
                            <a:rPr lang="en-CA" sz="2000" b="0" i="0">
                              <a:solidFill>
                                <a:srgbClr val="FF0000"/>
                              </a:solidFill>
                              <a:latin typeface="Cambria Math" panose="02040503050406030204" pitchFamily="18" charset="0"/>
                            </a:rPr>
                            <m:t>P</m:t>
                          </m:r>
                        </m:sub>
                        <m:sup>
                          <m:r>
                            <a:rPr lang="en-CA" sz="2000" b="0" i="0">
                              <a:solidFill>
                                <a:srgbClr val="FF0000"/>
                              </a:solidFill>
                              <a:latin typeface="Cambria Math" panose="02040503050406030204" pitchFamily="18" charset="0"/>
                            </a:rPr>
                            <m:t>∞</m:t>
                          </m:r>
                        </m:sup>
                        <m:e>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x</m:t>
                          </m:r>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P</m:t>
                          </m:r>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I</m:t>
                          </m:r>
                          <m:r>
                            <a:rPr lang="en-CA" sz="2000" b="0" i="0">
                              <a:solidFill>
                                <a:srgbClr val="FF0000"/>
                              </a:solidFill>
                              <a:latin typeface="Cambria Math" panose="02040503050406030204" pitchFamily="18" charset="0"/>
                            </a:rPr>
                            <m:t>)) </m:t>
                          </m:r>
                          <m:r>
                            <m:rPr>
                              <m:sty m:val="p"/>
                            </m:rPr>
                            <a:rPr lang="en-CA" sz="2000" b="0" i="0">
                              <a:solidFill>
                                <a:srgbClr val="FF0000"/>
                              </a:solidFill>
                              <a:latin typeface="Cambria Math" panose="02040503050406030204" pitchFamily="18" charset="0"/>
                            </a:rPr>
                            <m:t>ρ</m:t>
                          </m:r>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x</m:t>
                          </m:r>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dx</m:t>
                          </m:r>
                          <m:r>
                            <a:rPr lang="en-CA" sz="2000" b="0" i="0" smtClean="0">
                              <a:solidFill>
                                <a:schemeClr val="tx1"/>
                              </a:solidFill>
                              <a:latin typeface="Cambria Math" panose="02040503050406030204" pitchFamily="18" charset="0"/>
                            </a:rPr>
                            <m:t>]</m:t>
                          </m:r>
                        </m:e>
                      </m:nary>
                    </m:oMath>
                  </m:oMathPara>
                </a14:m>
                <a:endParaRPr lang="en-CA" sz="2000" b="0" dirty="0">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r>
                      <m:rPr>
                        <m:sty m:val="p"/>
                      </m:rPr>
                      <a:rPr lang="en-CA" sz="2000" b="0" i="0" smtClean="0">
                        <a:latin typeface="Cambria Math" panose="02040503050406030204" pitchFamily="18" charset="0"/>
                      </a:rPr>
                      <m:t>delievered</m:t>
                    </m:r>
                    <m:r>
                      <a:rPr lang="en-CA" sz="2000" b="0" i="0" smtClean="0">
                        <a:latin typeface="Cambria Math" panose="02040503050406030204" pitchFamily="18" charset="0"/>
                      </a:rPr>
                      <m:t> </m:t>
                    </m:r>
                    <m:r>
                      <m:rPr>
                        <m:sty m:val="p"/>
                      </m:rPr>
                      <a:rPr lang="en-CA" sz="2000" b="0" i="0" smtClean="0">
                        <a:latin typeface="Cambria Math" panose="02040503050406030204" pitchFamily="18" charset="0"/>
                      </a:rPr>
                      <m:t>amount</m:t>
                    </m:r>
                    <m:r>
                      <a:rPr lang="en-CA" sz="2000" b="0" i="0">
                        <a:latin typeface="Cambria Math" panose="02040503050406030204" pitchFamily="18" charset="0"/>
                      </a:rPr>
                      <m:t>=</m:t>
                    </m:r>
                    <m:r>
                      <m:rPr>
                        <m:sty m:val="p"/>
                      </m:rPr>
                      <a:rPr lang="en-CA" sz="2000" b="0" i="0">
                        <a:latin typeface="Cambria Math" panose="02040503050406030204" pitchFamily="18" charset="0"/>
                      </a:rPr>
                      <m:t>μ</m:t>
                    </m:r>
                    <m:r>
                      <a:rPr lang="en-CA" sz="2000" b="0" i="0">
                        <a:latin typeface="Cambria Math" panose="02040503050406030204" pitchFamily="18" charset="0"/>
                      </a:rPr>
                      <m:t>−</m:t>
                    </m:r>
                    <m:r>
                      <m:rPr>
                        <m:sty m:val="p"/>
                      </m:rPr>
                      <a:rPr lang="en-CA" sz="2000" b="0" i="0" smtClean="0">
                        <a:solidFill>
                          <a:srgbClr val="FF0000"/>
                        </a:solidFill>
                        <a:latin typeface="Cambria Math" panose="02040503050406030204" pitchFamily="18" charset="0"/>
                      </a:rPr>
                      <m:t>σL</m:t>
                    </m:r>
                    <m:r>
                      <a:rPr lang="en-CA" sz="2000" b="0" i="0" smtClean="0">
                        <a:solidFill>
                          <a:srgbClr val="FF0000"/>
                        </a:solidFill>
                        <a:latin typeface="Cambria Math" panose="02040503050406030204" pitchFamily="18" charset="0"/>
                      </a:rPr>
                      <m:t>(</m:t>
                    </m:r>
                    <m:f>
                      <m:fPr>
                        <m:ctrlPr>
                          <a:rPr lang="en-CA" sz="2000" b="0" i="1">
                            <a:solidFill>
                              <a:srgbClr val="FF0000"/>
                            </a:solidFill>
                            <a:latin typeface="Cambria Math" panose="02040503050406030204" pitchFamily="18" charset="0"/>
                          </a:rPr>
                        </m:ctrlPr>
                      </m:fPr>
                      <m:num>
                        <m:r>
                          <m:rPr>
                            <m:sty m:val="p"/>
                          </m:rPr>
                          <a:rPr lang="en-CA" sz="2000" b="0" i="0">
                            <a:solidFill>
                              <a:srgbClr val="FF0000"/>
                            </a:solidFill>
                            <a:latin typeface="Cambria Math" panose="02040503050406030204" pitchFamily="18" charset="0"/>
                          </a:rPr>
                          <m:t>P</m:t>
                        </m:r>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I</m:t>
                        </m:r>
                        <m:r>
                          <a:rPr lang="en-CA" sz="2000" b="0" i="0">
                            <a:solidFill>
                              <a:srgbClr val="FF0000"/>
                            </a:solidFill>
                            <a:latin typeface="Cambria Math" panose="02040503050406030204" pitchFamily="18" charset="0"/>
                          </a:rPr>
                          <m:t>−</m:t>
                        </m:r>
                        <m:r>
                          <m:rPr>
                            <m:sty m:val="p"/>
                          </m:rPr>
                          <a:rPr lang="en-CA" sz="2000" b="0" i="0">
                            <a:solidFill>
                              <a:srgbClr val="FF0000"/>
                            </a:solidFill>
                            <a:latin typeface="Cambria Math" panose="02040503050406030204" pitchFamily="18" charset="0"/>
                          </a:rPr>
                          <m:t>μ</m:t>
                        </m:r>
                      </m:num>
                      <m:den>
                        <m:r>
                          <m:rPr>
                            <m:sty m:val="p"/>
                          </m:rPr>
                          <a:rPr lang="en-CA" sz="2000" b="0" i="0">
                            <a:solidFill>
                              <a:srgbClr val="FF0000"/>
                            </a:solidFill>
                            <a:latin typeface="Cambria Math" panose="02040503050406030204" pitchFamily="18" charset="0"/>
                          </a:rPr>
                          <m:t>σ</m:t>
                        </m:r>
                      </m:den>
                    </m:f>
                  </m:oMath>
                </a14:m>
                <a:r>
                  <a:rPr lang="en-CA" sz="2000" b="0" dirty="0">
                    <a:solidFill>
                      <a:srgbClr val="FF0000"/>
                    </a:solidFill>
                    <a:latin typeface="Times New Roman" panose="02020603050405020304" pitchFamily="18" charset="0"/>
                    <a:cs typeface="Times New Roman" panose="02020603050405020304" pitchFamily="18" charset="0"/>
                  </a:rPr>
                  <a:t>)</a:t>
                </a:r>
              </a:p>
              <a:p>
                <a:pPr marL="0" indent="0">
                  <a:buNone/>
                </a:pPr>
                <a14:m>
                  <m:oMath xmlns:m="http://schemas.openxmlformats.org/officeDocument/2006/math">
                    <m:r>
                      <m:rPr>
                        <m:sty m:val="p"/>
                      </m:rPr>
                      <a:rPr lang="en-CA" sz="2000" b="0" i="0" smtClean="0">
                        <a:latin typeface="Cambria Math" panose="02040503050406030204" pitchFamily="18" charset="0"/>
                      </a:rPr>
                      <m:t>loss</m:t>
                    </m:r>
                    <m:r>
                      <a:rPr lang="en-CA" sz="2000" b="0" i="0" smtClean="0">
                        <a:latin typeface="Cambria Math" panose="02040503050406030204" pitchFamily="18" charset="0"/>
                      </a:rPr>
                      <m:t> </m:t>
                    </m:r>
                    <m:r>
                      <m:rPr>
                        <m:sty m:val="p"/>
                      </m:rPr>
                      <a:rPr lang="en-CA" sz="2000" b="0" i="0" smtClean="0">
                        <a:latin typeface="Cambria Math" panose="02040503050406030204" pitchFamily="18" charset="0"/>
                      </a:rPr>
                      <m:t>function</m:t>
                    </m:r>
                    <m:r>
                      <a:rPr lang="en-CA" sz="2000" b="0" i="0" smtClean="0">
                        <a:latin typeface="Cambria Math" panose="02040503050406030204" pitchFamily="18" charset="0"/>
                      </a:rPr>
                      <m:t>=</m:t>
                    </m:r>
                    <m:r>
                      <m:rPr>
                        <m:sty m:val="p"/>
                      </m:rPr>
                      <a:rPr lang="en-CA" sz="2000" b="0" i="0">
                        <a:latin typeface="Cambria Math" panose="02040503050406030204" pitchFamily="18" charset="0"/>
                      </a:rPr>
                      <m:t>σL</m:t>
                    </m:r>
                    <m:r>
                      <a:rPr lang="en-CA" sz="2000" b="0" i="0">
                        <a:latin typeface="Cambria Math" panose="02040503050406030204" pitchFamily="18" charset="0"/>
                      </a:rPr>
                      <m:t>(</m:t>
                    </m:r>
                    <m:f>
                      <m:fPr>
                        <m:ctrlPr>
                          <a:rPr lang="en-CA" sz="2000" b="0" i="1">
                            <a:latin typeface="Cambria Math" panose="02040503050406030204" pitchFamily="18" charset="0"/>
                          </a:rPr>
                        </m:ctrlPr>
                      </m:fPr>
                      <m:num>
                        <m:r>
                          <m:rPr>
                            <m:sty m:val="p"/>
                          </m:rPr>
                          <a:rPr lang="en-CA" sz="2000" b="0" i="0">
                            <a:latin typeface="Cambria Math" panose="02040503050406030204" pitchFamily="18" charset="0"/>
                          </a:rPr>
                          <m:t>P</m:t>
                        </m:r>
                        <m:r>
                          <a:rPr lang="en-CA" sz="2000" b="0" i="0">
                            <a:latin typeface="Cambria Math" panose="02040503050406030204" pitchFamily="18" charset="0"/>
                          </a:rPr>
                          <m:t>+</m:t>
                        </m:r>
                        <m:r>
                          <m:rPr>
                            <m:sty m:val="p"/>
                          </m:rPr>
                          <a:rPr lang="en-CA" sz="2000" b="0" i="0">
                            <a:latin typeface="Cambria Math" panose="02040503050406030204" pitchFamily="18" charset="0"/>
                          </a:rPr>
                          <m:t>I</m:t>
                        </m:r>
                        <m:r>
                          <a:rPr lang="en-CA" sz="2000" b="0" i="0">
                            <a:latin typeface="Cambria Math" panose="02040503050406030204" pitchFamily="18" charset="0"/>
                          </a:rPr>
                          <m:t>−</m:t>
                        </m:r>
                        <m:r>
                          <m:rPr>
                            <m:sty m:val="p"/>
                          </m:rPr>
                          <a:rPr lang="en-CA" sz="2000" b="0" i="0">
                            <a:latin typeface="Cambria Math" panose="02040503050406030204" pitchFamily="18" charset="0"/>
                          </a:rPr>
                          <m:t>μ</m:t>
                        </m:r>
                      </m:num>
                      <m:den>
                        <m:r>
                          <m:rPr>
                            <m:sty m:val="p"/>
                          </m:rPr>
                          <a:rPr lang="en-CA" sz="2000" b="0" i="0">
                            <a:latin typeface="Cambria Math" panose="02040503050406030204" pitchFamily="18" charset="0"/>
                          </a:rPr>
                          <m:t>σ</m:t>
                        </m:r>
                      </m:den>
                    </m:f>
                  </m:oMath>
                </a14:m>
                <a:r>
                  <a:rPr lang="en-CA" sz="2000" b="0" dirty="0">
                    <a:latin typeface="Times New Roman" panose="02020603050405020304" pitchFamily="18" charset="0"/>
                    <a:cs typeface="Times New Roman" panose="02020603050405020304" pitchFamily="18" charset="0"/>
                  </a:rPr>
                  <a:t>) = </a:t>
                </a:r>
                <a14:m>
                  <m:oMath xmlns:m="http://schemas.openxmlformats.org/officeDocument/2006/math">
                    <m:r>
                      <m:rPr>
                        <m:sty m:val="p"/>
                      </m:rPr>
                      <a:rPr lang="en-CA" sz="2000" b="0" i="0">
                        <a:latin typeface="Cambria Math" panose="02040503050406030204" pitchFamily="18" charset="0"/>
                      </a:rPr>
                      <m:t>σL</m:t>
                    </m:r>
                    <m:r>
                      <a:rPr lang="en-CA" sz="2000" b="0" i="0">
                        <a:latin typeface="Cambria Math" panose="02040503050406030204" pitchFamily="18" charset="0"/>
                      </a:rPr>
                      <m:t>(</m:t>
                    </m:r>
                    <m:r>
                      <m:rPr>
                        <m:sty m:val="p"/>
                      </m:rPr>
                      <a:rPr lang="en-CA" sz="2000" b="0" i="0" smtClean="0">
                        <a:latin typeface="Cambria Math" panose="02040503050406030204" pitchFamily="18" charset="0"/>
                      </a:rPr>
                      <m:t>z</m:t>
                    </m:r>
                  </m:oMath>
                </a14:m>
                <a:r>
                  <a:rPr lang="en-CA" sz="2000" b="0" dirty="0">
                    <a:latin typeface="Times New Roman" panose="02020603050405020304" pitchFamily="18" charset="0"/>
                    <a:cs typeface="Times New Roman" panose="02020603050405020304" pitchFamily="18" charset="0"/>
                  </a:rPr>
                  <a:t>) </a:t>
                </a:r>
              </a:p>
              <a:p>
                <a:pPr marL="0" indent="0">
                  <a:buNone/>
                </a:pPr>
                <a:endParaRPr lang="en-CA" sz="2000" b="0" dirty="0">
                  <a:latin typeface="Times New Roman" panose="02020603050405020304" pitchFamily="18" charset="0"/>
                  <a:cs typeface="Times New Roman" panose="02020603050405020304" pitchFamily="18" charset="0"/>
                </a:endParaRPr>
              </a:p>
              <a:p>
                <a:pPr marL="0" indent="0">
                  <a:buNone/>
                </a:pPr>
                <a:r>
                  <a:rPr lang="en-CA" sz="2000" b="0" dirty="0">
                    <a:latin typeface="Times New Roman" panose="02020603050405020304" pitchFamily="18" charset="0"/>
                    <a:cs typeface="Times New Roman" panose="02020603050405020304" pitchFamily="18" charset="0"/>
                  </a:rPr>
                  <a:t>LOSS FUNCTION IN THE OPTIMIZATION MODEL</a:t>
                </a:r>
              </a:p>
              <a:p>
                <a:pPr marL="0" indent="0">
                  <a:buNone/>
                </a:pPr>
                <a14:m>
                  <m:oMath xmlns:m="http://schemas.openxmlformats.org/officeDocument/2006/math">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L</m:t>
                        </m:r>
                      </m:e>
                      <m:sub>
                        <m:r>
                          <m:rPr>
                            <m:sty m:val="p"/>
                          </m:rPr>
                          <a:rPr lang="en-CA" sz="2000" b="0" i="0">
                            <a:latin typeface="Cambria Math" panose="02040503050406030204" pitchFamily="18" charset="0"/>
                          </a:rPr>
                          <m:t>i</m:t>
                        </m:r>
                      </m:sub>
                    </m:sSub>
                    <m:d>
                      <m:dPr>
                        <m:ctrlPr>
                          <a:rPr lang="en-CA" sz="2000" b="0" i="1">
                            <a:latin typeface="Cambria Math" panose="02040503050406030204" pitchFamily="18" charset="0"/>
                          </a:rPr>
                        </m:ctrlPr>
                      </m:dPr>
                      <m:e>
                        <m:r>
                          <m:rPr>
                            <m:sty m:val="p"/>
                          </m:rPr>
                          <a:rPr lang="en-CA" sz="2000" b="0" i="0">
                            <a:latin typeface="Cambria Math" panose="02040503050406030204" pitchFamily="18" charset="0"/>
                          </a:rPr>
                          <m:t>z</m:t>
                        </m:r>
                      </m:e>
                    </m:d>
                    <m:r>
                      <a:rPr lang="en-CA" sz="2000" b="0" i="0">
                        <a:latin typeface="Cambria Math" panose="02040503050406030204" pitchFamily="18" charset="0"/>
                      </a:rPr>
                      <m:t>=</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a</m:t>
                        </m:r>
                      </m:e>
                      <m:sub>
                        <m:r>
                          <m:rPr>
                            <m:sty m:val="p"/>
                          </m:rPr>
                          <a:rPr lang="en-CA" sz="2000" b="0" i="0">
                            <a:latin typeface="Cambria Math" panose="02040503050406030204" pitchFamily="18" charset="0"/>
                          </a:rPr>
                          <m:t>i</m:t>
                        </m:r>
                      </m:sub>
                    </m:sSub>
                    <m:r>
                      <a:rPr lang="en-CA" sz="2000" b="0" i="0">
                        <a:latin typeface="Cambria Math" panose="02040503050406030204" pitchFamily="18" charset="0"/>
                      </a:rPr>
                      <m:t>+</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b</m:t>
                        </m:r>
                      </m:e>
                      <m:sub>
                        <m:r>
                          <m:rPr>
                            <m:sty m:val="p"/>
                          </m:rPr>
                          <a:rPr lang="en-CA" sz="2000" b="0" i="0">
                            <a:latin typeface="Cambria Math" panose="02040503050406030204" pitchFamily="18" charset="0"/>
                          </a:rPr>
                          <m:t>i</m:t>
                        </m:r>
                      </m:sub>
                    </m:sSub>
                    <m:r>
                      <m:rPr>
                        <m:sty m:val="p"/>
                      </m:rPr>
                      <a:rPr lang="en-CA" sz="2000" b="0" i="0">
                        <a:latin typeface="Cambria Math" panose="02040503050406030204" pitchFamily="18" charset="0"/>
                      </a:rPr>
                      <m:t>z</m:t>
                    </m:r>
                    <m:r>
                      <a:rPr lang="en-CA" sz="2000" b="0" i="0">
                        <a:latin typeface="Cambria Math" panose="02040503050406030204" pitchFamily="18" charset="0"/>
                      </a:rPr>
                      <m:t>+ </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c</m:t>
                        </m:r>
                      </m:e>
                      <m:sub>
                        <m:r>
                          <m:rPr>
                            <m:sty m:val="p"/>
                          </m:rPr>
                          <a:rPr lang="en-CA" sz="2000" b="0" i="0">
                            <a:latin typeface="Cambria Math" panose="02040503050406030204" pitchFamily="18" charset="0"/>
                          </a:rPr>
                          <m:t>i</m:t>
                        </m:r>
                      </m:sub>
                    </m:sSub>
                    <m:sSup>
                      <m:sSupPr>
                        <m:ctrlPr>
                          <a:rPr lang="en-CA" sz="2000" b="0" i="1">
                            <a:latin typeface="Cambria Math" panose="02040503050406030204" pitchFamily="18" charset="0"/>
                          </a:rPr>
                        </m:ctrlPr>
                      </m:sSupPr>
                      <m:e>
                        <m:r>
                          <m:rPr>
                            <m:sty m:val="p"/>
                          </m:rPr>
                          <a:rPr lang="en-CA" sz="2000" b="0" i="0">
                            <a:latin typeface="Cambria Math" panose="02040503050406030204" pitchFamily="18" charset="0"/>
                          </a:rPr>
                          <m:t>z</m:t>
                        </m:r>
                      </m:e>
                      <m:sup>
                        <m:r>
                          <a:rPr lang="en-CA" sz="2000" b="0" i="0">
                            <a:latin typeface="Cambria Math" panose="02040503050406030204" pitchFamily="18" charset="0"/>
                          </a:rPr>
                          <m:t>2</m:t>
                        </m:r>
                      </m:sup>
                    </m:sSup>
                    <m:r>
                      <a:rPr lang="en-CA" sz="2000" b="0" i="0">
                        <a:latin typeface="Cambria Math" panose="02040503050406030204" pitchFamily="18" charset="0"/>
                      </a:rPr>
                      <m:t>+</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d</m:t>
                        </m:r>
                      </m:e>
                      <m:sub>
                        <m:r>
                          <m:rPr>
                            <m:sty m:val="p"/>
                          </m:rPr>
                          <a:rPr lang="en-CA" sz="2000" b="0" i="0">
                            <a:latin typeface="Cambria Math" panose="02040503050406030204" pitchFamily="18" charset="0"/>
                          </a:rPr>
                          <m:t>i</m:t>
                        </m:r>
                      </m:sub>
                    </m:sSub>
                    <m:sSup>
                      <m:sSupPr>
                        <m:ctrlPr>
                          <a:rPr lang="en-CA" sz="2000" b="0" i="1">
                            <a:latin typeface="Cambria Math" panose="02040503050406030204" pitchFamily="18" charset="0"/>
                          </a:rPr>
                        </m:ctrlPr>
                      </m:sSupPr>
                      <m:e>
                        <m:r>
                          <m:rPr>
                            <m:sty m:val="p"/>
                          </m:rPr>
                          <a:rPr lang="en-CA" sz="2000" b="0" i="0">
                            <a:latin typeface="Cambria Math" panose="02040503050406030204" pitchFamily="18" charset="0"/>
                          </a:rPr>
                          <m:t>z</m:t>
                        </m:r>
                      </m:e>
                      <m:sup>
                        <m:r>
                          <a:rPr lang="en-CA" sz="2000" b="0" i="0">
                            <a:latin typeface="Cambria Math" panose="02040503050406030204" pitchFamily="18" charset="0"/>
                          </a:rPr>
                          <m:t>2</m:t>
                        </m:r>
                      </m:sup>
                    </m:sSup>
                    <m:r>
                      <a:rPr lang="en-CA" sz="2000" b="0" i="0">
                        <a:latin typeface="Cambria Math" panose="02040503050406030204" pitchFamily="18" charset="0"/>
                      </a:rPr>
                      <m:t>+</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e</m:t>
                        </m:r>
                      </m:e>
                      <m:sub>
                        <m:r>
                          <m:rPr>
                            <m:sty m:val="p"/>
                          </m:rPr>
                          <a:rPr lang="en-CA" sz="2000" b="0" i="0">
                            <a:latin typeface="Cambria Math" panose="02040503050406030204" pitchFamily="18" charset="0"/>
                          </a:rPr>
                          <m:t>i</m:t>
                        </m:r>
                      </m:sub>
                    </m:sSub>
                    <m:sSup>
                      <m:sSupPr>
                        <m:ctrlPr>
                          <a:rPr lang="en-CA" sz="2000" b="0" i="1">
                            <a:latin typeface="Cambria Math" panose="02040503050406030204" pitchFamily="18" charset="0"/>
                          </a:rPr>
                        </m:ctrlPr>
                      </m:sSupPr>
                      <m:e>
                        <m:r>
                          <m:rPr>
                            <m:sty m:val="p"/>
                          </m:rPr>
                          <a:rPr lang="en-CA" sz="2000" b="0" i="0">
                            <a:latin typeface="Cambria Math" panose="02040503050406030204" pitchFamily="18" charset="0"/>
                          </a:rPr>
                          <m:t>z</m:t>
                        </m:r>
                      </m:e>
                      <m:sup>
                        <m:r>
                          <a:rPr lang="en-CA" sz="2000" b="0" i="0">
                            <a:latin typeface="Cambria Math" panose="02040503050406030204" pitchFamily="18" charset="0"/>
                          </a:rPr>
                          <m:t>3</m:t>
                        </m:r>
                      </m:sup>
                    </m:sSup>
                    <m:r>
                      <a:rPr lang="en-CA" sz="2000" b="0" i="0">
                        <a:latin typeface="Cambria Math" panose="02040503050406030204" pitchFamily="18" charset="0"/>
                      </a:rPr>
                      <m:t>+</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f</m:t>
                        </m:r>
                      </m:e>
                      <m:sub>
                        <m:r>
                          <m:rPr>
                            <m:sty m:val="p"/>
                          </m:rPr>
                          <a:rPr lang="en-CA" sz="2000" b="0" i="0">
                            <a:latin typeface="Cambria Math" panose="02040503050406030204" pitchFamily="18" charset="0"/>
                          </a:rPr>
                          <m:t>i</m:t>
                        </m:r>
                      </m:sub>
                    </m:sSub>
                    <m:sSup>
                      <m:sSupPr>
                        <m:ctrlPr>
                          <a:rPr lang="en-CA" sz="2000" b="0" i="1">
                            <a:latin typeface="Cambria Math" panose="02040503050406030204" pitchFamily="18" charset="0"/>
                          </a:rPr>
                        </m:ctrlPr>
                      </m:sSupPr>
                      <m:e>
                        <m:r>
                          <m:rPr>
                            <m:sty m:val="p"/>
                          </m:rPr>
                          <a:rPr lang="en-CA" sz="2000" b="0" i="0">
                            <a:latin typeface="Cambria Math" panose="02040503050406030204" pitchFamily="18" charset="0"/>
                          </a:rPr>
                          <m:t>z</m:t>
                        </m:r>
                      </m:e>
                      <m:sup>
                        <m:r>
                          <a:rPr lang="en-CA" sz="2000" b="0" i="0">
                            <a:latin typeface="Cambria Math" panose="02040503050406030204" pitchFamily="18" charset="0"/>
                          </a:rPr>
                          <m:t>4</m:t>
                        </m:r>
                      </m:sup>
                    </m:sSup>
                    <m:r>
                      <a:rPr lang="en-CA" sz="2000" b="0" i="0">
                        <a:latin typeface="Cambria Math" panose="02040503050406030204" pitchFamily="18" charset="0"/>
                      </a:rPr>
                      <m:t>+ </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g</m:t>
                        </m:r>
                      </m:e>
                      <m:sub>
                        <m:r>
                          <m:rPr>
                            <m:sty m:val="p"/>
                          </m:rPr>
                          <a:rPr lang="en-CA" sz="2000" b="0" i="0">
                            <a:latin typeface="Cambria Math" panose="02040503050406030204" pitchFamily="18" charset="0"/>
                          </a:rPr>
                          <m:t>i</m:t>
                        </m:r>
                      </m:sub>
                    </m:sSub>
                    <m:sSup>
                      <m:sSupPr>
                        <m:ctrlPr>
                          <a:rPr lang="en-CA" sz="2000" b="0" i="1">
                            <a:latin typeface="Cambria Math" panose="02040503050406030204" pitchFamily="18" charset="0"/>
                          </a:rPr>
                        </m:ctrlPr>
                      </m:sSupPr>
                      <m:e>
                        <m:r>
                          <m:rPr>
                            <m:sty m:val="p"/>
                          </m:rPr>
                          <a:rPr lang="en-CA" sz="2000" b="0" i="0">
                            <a:latin typeface="Cambria Math" panose="02040503050406030204" pitchFamily="18" charset="0"/>
                          </a:rPr>
                          <m:t>z</m:t>
                        </m:r>
                      </m:e>
                      <m:sup>
                        <m:r>
                          <a:rPr lang="en-CA" sz="2000" b="0" i="0">
                            <a:latin typeface="Cambria Math" panose="02040503050406030204" pitchFamily="18" charset="0"/>
                          </a:rPr>
                          <m:t>5</m:t>
                        </m:r>
                      </m:sup>
                    </m:sSup>
                    <m:r>
                      <a:rPr lang="en-CA" sz="2000" b="0" i="0">
                        <a:latin typeface="Cambria Math" panose="02040503050406030204" pitchFamily="18" charset="0"/>
                      </a:rPr>
                      <m:t>+</m:t>
                    </m:r>
                    <m:sSub>
                      <m:sSubPr>
                        <m:ctrlPr>
                          <a:rPr lang="en-CA" sz="2000" b="0" i="1">
                            <a:latin typeface="Cambria Math" panose="02040503050406030204" pitchFamily="18" charset="0"/>
                          </a:rPr>
                        </m:ctrlPr>
                      </m:sSubPr>
                      <m:e>
                        <m:r>
                          <m:rPr>
                            <m:sty m:val="p"/>
                          </m:rPr>
                          <a:rPr lang="en-CA" sz="2000" b="0" i="0">
                            <a:latin typeface="Cambria Math" panose="02040503050406030204" pitchFamily="18" charset="0"/>
                          </a:rPr>
                          <m:t>h</m:t>
                        </m:r>
                      </m:e>
                      <m:sub>
                        <m:r>
                          <m:rPr>
                            <m:sty m:val="p"/>
                          </m:rPr>
                          <a:rPr lang="en-CA" sz="2000" b="0" i="0">
                            <a:latin typeface="Cambria Math" panose="02040503050406030204" pitchFamily="18" charset="0"/>
                          </a:rPr>
                          <m:t>i</m:t>
                        </m:r>
                      </m:sub>
                    </m:sSub>
                    <m:sSup>
                      <m:sSupPr>
                        <m:ctrlPr>
                          <a:rPr lang="en-CA" sz="2000" b="0" i="1">
                            <a:latin typeface="Cambria Math" panose="02040503050406030204" pitchFamily="18" charset="0"/>
                          </a:rPr>
                        </m:ctrlPr>
                      </m:sSupPr>
                      <m:e>
                        <m:r>
                          <m:rPr>
                            <m:sty m:val="p"/>
                          </m:rPr>
                          <a:rPr lang="en-CA" sz="2000" b="0" i="0">
                            <a:latin typeface="Cambria Math" panose="02040503050406030204" pitchFamily="18" charset="0"/>
                          </a:rPr>
                          <m:t>z</m:t>
                        </m:r>
                      </m:e>
                      <m:sup>
                        <m:r>
                          <a:rPr lang="en-CA" sz="2000" b="0" i="0">
                            <a:latin typeface="Cambria Math" panose="02040503050406030204" pitchFamily="18" charset="0"/>
                          </a:rPr>
                          <m:t>6</m:t>
                        </m:r>
                      </m:sup>
                    </m:sSup>
                  </m:oMath>
                </a14:m>
                <a:r>
                  <a:rPr lang="en-CA" sz="2000" b="0" dirty="0">
                    <a:latin typeface="Times New Roman" panose="02020603050405020304" pitchFamily="18" charset="0"/>
                    <a:cs typeface="Times New Roman" panose="02020603050405020304" pitchFamily="18" charset="0"/>
                  </a:rPr>
                  <a:t>   </a:t>
                </a:r>
              </a:p>
              <a:p>
                <a:pPr marL="0" indent="0">
                  <a:buNone/>
                </a:pPr>
                <a14:m>
                  <m:oMath xmlns:m="http://schemas.openxmlformats.org/officeDocument/2006/math">
                    <m:r>
                      <a:rPr lang="en-CA" sz="2000" b="0" i="1">
                        <a:latin typeface="Cambria Math" panose="02040503050406030204" pitchFamily="18" charset="0"/>
                        <a:ea typeface="Cambria Math" panose="02040503050406030204" pitchFamily="18" charset="0"/>
                      </a:rPr>
                      <m:t>∀ </m:t>
                    </m:r>
                  </m:oMath>
                </a14:m>
                <a:r>
                  <a:rPr lang="en-CA" sz="2000" b="0" dirty="0">
                    <a:latin typeface="Times New Roman" panose="02020603050405020304" pitchFamily="18" charset="0"/>
                    <a:cs typeface="Times New Roman" panose="02020603050405020304" pitchFamily="18" charset="0"/>
                  </a:rPr>
                  <a:t>i = 1-4</a:t>
                </a:r>
              </a:p>
              <a:p>
                <a:pPr marL="0" indent="0">
                  <a:buNone/>
                </a:pPr>
                <a:endParaRPr lang="en-CA" sz="2000" dirty="0"/>
              </a:p>
              <a:p>
                <a:pPr marL="0" indent="0">
                  <a:buNone/>
                </a:pPr>
                <a:endParaRPr lang="en-CA" sz="2000" b="0" dirty="0">
                  <a:latin typeface="Times New Roman" panose="02020603050405020304" pitchFamily="18" charset="0"/>
                  <a:cs typeface="Times New Roman" panose="02020603050405020304" pitchFamily="18" charset="0"/>
                </a:endParaRPr>
              </a:p>
              <a:p>
                <a:pPr marL="0" indent="0">
                  <a:buNone/>
                </a:pPr>
                <a:endParaRPr lang="en-CA" sz="2000" dirty="0"/>
              </a:p>
              <a:p>
                <a:pPr marL="0" indent="0">
                  <a:buNone/>
                </a:pPr>
                <a:endParaRPr lang="en-CA" sz="2000" dirty="0"/>
              </a:p>
              <a:p>
                <a:pPr marL="0" indent="0">
                  <a:buNone/>
                </a:pPr>
                <a:endParaRPr lang="en-CA"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93576" y="1628800"/>
                <a:ext cx="7214592" cy="4540826"/>
              </a:xfrm>
              <a:blipFill>
                <a:blip r:embed="rId3"/>
                <a:stretch>
                  <a:fillRect l="-930" t="-4161"/>
                </a:stretch>
              </a:blipFill>
            </p:spPr>
            <p:txBody>
              <a:bodyPr/>
              <a:lstStyle/>
              <a:p>
                <a:r>
                  <a:rPr lang="en-CA">
                    <a:noFill/>
                  </a:rPr>
                  <a:t> </a:t>
                </a:r>
              </a:p>
            </p:txBody>
          </p:sp>
        </mc:Fallback>
      </mc:AlternateContent>
      <p:sp>
        <p:nvSpPr>
          <p:cNvPr id="4" name="Slide Number Placeholder 3"/>
          <p:cNvSpPr>
            <a:spLocks noGrp="1"/>
          </p:cNvSpPr>
          <p:nvPr>
            <p:ph type="sldNum" sz="quarter" idx="12"/>
          </p:nvPr>
        </p:nvSpPr>
        <p:spPr/>
        <p:txBody>
          <a:bodyPr/>
          <a:lstStyle/>
          <a:p>
            <a:fld id="{B4F13270-4DE0-4E5E-A6D4-D88FCC60626C}" type="slidenum">
              <a:rPr lang="en-CA" smtClean="0"/>
              <a:pPr/>
              <a:t>6</a:t>
            </a:fld>
            <a:endParaRPr lang="en-CA" dirty="0"/>
          </a:p>
        </p:txBody>
      </p:sp>
      <p:graphicFrame>
        <p:nvGraphicFramePr>
          <p:cNvPr id="5" name="Chart 4"/>
          <p:cNvGraphicFramePr/>
          <p:nvPr>
            <p:extLst>
              <p:ext uri="{D42A27DB-BD31-4B8C-83A1-F6EECF244321}">
                <p14:modId xmlns:p14="http://schemas.microsoft.com/office/powerpoint/2010/main" val="3960503167"/>
              </p:ext>
            </p:extLst>
          </p:nvPr>
        </p:nvGraphicFramePr>
        <p:xfrm>
          <a:off x="8040216" y="2204864"/>
          <a:ext cx="3854202"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003613" y="1424937"/>
            <a:ext cx="2108611"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CA" dirty="0">
                <a:latin typeface="Times New Roman" panose="02020603050405020304" pitchFamily="18" charset="0"/>
                <a:cs typeface="Times New Roman" panose="02020603050405020304" pitchFamily="18" charset="0"/>
              </a:rPr>
              <a:t>C: Products prices</a:t>
            </a:r>
          </a:p>
          <a:p>
            <a:r>
              <a:rPr lang="en-CA" dirty="0">
                <a:latin typeface="Times New Roman" panose="02020603050405020304" pitchFamily="18" charset="0"/>
                <a:cs typeface="Times New Roman" panose="02020603050405020304" pitchFamily="18" charset="0"/>
              </a:rPr>
              <a:t>P: Production amount</a:t>
            </a:r>
          </a:p>
          <a:p>
            <a:r>
              <a:rPr lang="en-CA" dirty="0">
                <a:latin typeface="Times New Roman" panose="02020603050405020304" pitchFamily="18" charset="0"/>
                <a:cs typeface="Times New Roman" panose="02020603050405020304" pitchFamily="18" charset="0"/>
              </a:rPr>
              <a:t>I: Inventory level</a:t>
            </a:r>
          </a:p>
          <a:p>
            <a:r>
              <a:rPr lang="en-CA" dirty="0">
                <a:latin typeface="Times New Roman" panose="02020603050405020304" pitchFamily="18" charset="0"/>
                <a:cs typeface="Times New Roman" panose="02020603050405020304" pitchFamily="18" charset="0"/>
              </a:rPr>
              <a:t>x: demand </a:t>
            </a:r>
          </a:p>
          <a:p>
            <a:r>
              <a:rPr lang="en-CA" dirty="0">
                <a:latin typeface="Times New Roman" panose="02020603050405020304" pitchFamily="18" charset="0"/>
                <a:cs typeface="Times New Roman" panose="02020603050405020304" pitchFamily="18" charset="0"/>
              </a:rPr>
              <a:t>μ: demand mean</a:t>
            </a:r>
          </a:p>
          <a:p>
            <a:r>
              <a:rPr lang="el-GR" dirty="0">
                <a:latin typeface="Times New Roman" panose="02020603050405020304" pitchFamily="18" charset="0"/>
                <a:cs typeface="Times New Roman" panose="02020603050405020304" pitchFamily="18" charset="0"/>
              </a:rPr>
              <a:t>σ</a:t>
            </a:r>
            <a:r>
              <a:rPr lang="en-CA" dirty="0">
                <a:latin typeface="Times New Roman" panose="02020603050405020304" pitchFamily="18" charset="0"/>
                <a:cs typeface="Times New Roman" panose="02020603050405020304" pitchFamily="18" charset="0"/>
              </a:rPr>
              <a:t>: demand variance</a:t>
            </a:r>
          </a:p>
        </p:txBody>
      </p:sp>
      <p:sp>
        <p:nvSpPr>
          <p:cNvPr id="7" name="TextBox 6"/>
          <p:cNvSpPr txBox="1"/>
          <p:nvPr/>
        </p:nvSpPr>
        <p:spPr>
          <a:xfrm>
            <a:off x="8184232" y="1725785"/>
            <a:ext cx="3600400" cy="646331"/>
          </a:xfrm>
          <a:prstGeom prst="rect">
            <a:avLst/>
          </a:prstGeom>
          <a:noFill/>
        </p:spPr>
        <p:txBody>
          <a:bodyPr wrap="square" rtlCol="0">
            <a:spAutoFit/>
          </a:bodyPr>
          <a:lstStyle/>
          <a:p>
            <a:r>
              <a:rPr lang="en-CA" dirty="0">
                <a:latin typeface="Times New Roman" panose="02020603050405020304" pitchFamily="18" charset="0"/>
                <a:cs typeface="Times New Roman" panose="02020603050405020304" pitchFamily="18" charset="0"/>
              </a:rPr>
              <a:t>Four 6</a:t>
            </a:r>
            <a:r>
              <a:rPr lang="en-CA" baseline="30000" dirty="0">
                <a:latin typeface="Times New Roman" panose="02020603050405020304" pitchFamily="18" charset="0"/>
                <a:cs typeface="Times New Roman" panose="02020603050405020304" pitchFamily="18" charset="0"/>
              </a:rPr>
              <a:t>th</a:t>
            </a:r>
            <a:r>
              <a:rPr lang="en-CA" dirty="0">
                <a:latin typeface="Times New Roman" panose="02020603050405020304" pitchFamily="18" charset="0"/>
                <a:cs typeface="Times New Roman" panose="02020603050405020304" pitchFamily="18" charset="0"/>
              </a:rPr>
              <a:t> order polynomial function to approximate the loss function L(Z)</a:t>
            </a:r>
          </a:p>
        </p:txBody>
      </p:sp>
      <p:sp>
        <p:nvSpPr>
          <p:cNvPr id="21" name="TextBox 20"/>
          <p:cNvSpPr txBox="1"/>
          <p:nvPr/>
        </p:nvSpPr>
        <p:spPr>
          <a:xfrm>
            <a:off x="1343472" y="6048574"/>
            <a:ext cx="9505056" cy="307777"/>
          </a:xfrm>
          <a:prstGeom prst="rect">
            <a:avLst/>
          </a:prstGeom>
          <a:noFill/>
        </p:spPr>
        <p:txBody>
          <a:bodyPr wrap="square" rtlCol="0">
            <a:spAutoFit/>
          </a:bodyPr>
          <a:lstStyle/>
          <a:p>
            <a:r>
              <a:rPr lang="en-CA" sz="1400" dirty="0">
                <a:latin typeface="Times New Roman" panose="02020603050405020304" pitchFamily="18" charset="0"/>
                <a:cs typeface="Times New Roman" panose="02020603050405020304" pitchFamily="18" charset="0"/>
              </a:rPr>
              <a:t>Li, </a:t>
            </a:r>
            <a:r>
              <a:rPr lang="en-CA" sz="1400" dirty="0" err="1">
                <a:latin typeface="Times New Roman" panose="02020603050405020304" pitchFamily="18" charset="0"/>
                <a:cs typeface="Times New Roman" panose="02020603050405020304" pitchFamily="18" charset="0"/>
              </a:rPr>
              <a:t>Wenkai</a:t>
            </a:r>
            <a:r>
              <a:rPr lang="en-CA" sz="1400" dirty="0">
                <a:latin typeface="Times New Roman" panose="02020603050405020304" pitchFamily="18" charset="0"/>
                <a:cs typeface="Times New Roman" panose="02020603050405020304" pitchFamily="18" charset="0"/>
              </a:rPr>
              <a:t>, et al. "Refinery planning under uncertainty." </a:t>
            </a:r>
            <a:r>
              <a:rPr lang="en-CA" sz="1400" i="1" dirty="0">
                <a:latin typeface="Times New Roman" panose="02020603050405020304" pitchFamily="18" charset="0"/>
                <a:cs typeface="Times New Roman" panose="02020603050405020304" pitchFamily="18" charset="0"/>
              </a:rPr>
              <a:t>Industrial &amp; engineering chemistry research</a:t>
            </a:r>
            <a:r>
              <a:rPr lang="en-CA" sz="1400" dirty="0">
                <a:latin typeface="Times New Roman" panose="02020603050405020304" pitchFamily="18" charset="0"/>
                <a:cs typeface="Times New Roman" panose="02020603050405020304" pitchFamily="18" charset="0"/>
              </a:rPr>
              <a:t> 43.21 (2004): 6742-6755.</a:t>
            </a:r>
          </a:p>
        </p:txBody>
      </p:sp>
    </p:spTree>
    <p:extLst>
      <p:ext uri="{BB962C8B-B14F-4D97-AF65-F5344CB8AC3E}">
        <p14:creationId xmlns:p14="http://schemas.microsoft.com/office/powerpoint/2010/main" val="4213227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20" y="234843"/>
            <a:ext cx="8438362" cy="605084"/>
          </a:xfrm>
        </p:spPr>
        <p:txBody>
          <a:bodyPr>
            <a:noAutofit/>
          </a:bodyPr>
          <a:lstStyle/>
          <a:p>
            <a:r>
              <a:rPr lang="en-US" sz="3200" dirty="0">
                <a:latin typeface="Times New Roman" panose="02020603050405020304" pitchFamily="18" charset="0"/>
                <a:cs typeface="Times New Roman" panose="02020603050405020304" pitchFamily="18" charset="0"/>
              </a:rPr>
              <a:t>Supply-Demand Pinch / 1</a:t>
            </a:r>
          </a:p>
        </p:txBody>
      </p:sp>
      <p:sp>
        <p:nvSpPr>
          <p:cNvPr id="62" name="TextBox 61"/>
          <p:cNvSpPr txBox="1"/>
          <p:nvPr/>
        </p:nvSpPr>
        <p:spPr>
          <a:xfrm>
            <a:off x="2141332" y="5020270"/>
            <a:ext cx="7323409" cy="923330"/>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Pinch points delineate intervals where optimal operating conditions and optimal feedstock mix are likely to be constant (if there are no inventory infeasibilities) </a:t>
            </a:r>
          </a:p>
        </p:txBody>
      </p:sp>
      <p:grpSp>
        <p:nvGrpSpPr>
          <p:cNvPr id="57" name="Group 56"/>
          <p:cNvGrpSpPr/>
          <p:nvPr/>
        </p:nvGrpSpPr>
        <p:grpSpPr>
          <a:xfrm>
            <a:off x="1807690" y="1564536"/>
            <a:ext cx="3986355" cy="3200330"/>
            <a:chOff x="1676400" y="1654217"/>
            <a:chExt cx="5853065" cy="4060783"/>
          </a:xfrm>
        </p:grpSpPr>
        <p:grpSp>
          <p:nvGrpSpPr>
            <p:cNvPr id="58" name="Group 57"/>
            <p:cNvGrpSpPr/>
            <p:nvPr/>
          </p:nvGrpSpPr>
          <p:grpSpPr>
            <a:xfrm>
              <a:off x="2161597" y="2362200"/>
              <a:ext cx="4203010" cy="3352800"/>
              <a:chOff x="1295400" y="1988862"/>
              <a:chExt cx="7010400" cy="4509424"/>
            </a:xfrm>
          </p:grpSpPr>
          <p:cxnSp>
            <p:nvCxnSpPr>
              <p:cNvPr id="77" name="Straight Connector 76"/>
              <p:cNvCxnSpPr/>
              <p:nvPr/>
            </p:nvCxnSpPr>
            <p:spPr>
              <a:xfrm flipV="1">
                <a:off x="2819400" y="4876800"/>
                <a:ext cx="990600" cy="53340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8288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3241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8194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3147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8100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3053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8006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7912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2865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7818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2771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7724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1295400" y="5867400"/>
                <a:ext cx="533400" cy="1524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828800" y="5410200"/>
                <a:ext cx="978889" cy="457200"/>
              </a:xfrm>
              <a:prstGeom prst="straightConnector1">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800600" y="3657602"/>
                <a:ext cx="457200" cy="38099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305300" y="4038602"/>
                <a:ext cx="495300" cy="45719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257800" y="3668233"/>
                <a:ext cx="526312"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5791200" y="3581401"/>
                <a:ext cx="990600" cy="762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7277100" y="2819401"/>
                <a:ext cx="1028700" cy="685799"/>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3810000" y="4492257"/>
                <a:ext cx="511692" cy="384543"/>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295400" y="1988862"/>
                <a:ext cx="7807" cy="4099476"/>
              </a:xfrm>
              <a:prstGeom prst="line">
                <a:avLst/>
              </a:prstGeom>
              <a:ln w="38100">
                <a:solidFill>
                  <a:srgbClr val="00FF00"/>
                </a:solidFill>
                <a:prstDash val="solid"/>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5249993" y="1988862"/>
                <a:ext cx="0" cy="4509424"/>
              </a:xfrm>
              <a:prstGeom prst="line">
                <a:avLst/>
              </a:prstGeom>
              <a:ln w="76200">
                <a:solidFill>
                  <a:srgbClr val="16E20C"/>
                </a:solidFill>
                <a:prstDash val="solid"/>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8301895" y="1988862"/>
                <a:ext cx="0" cy="4509424"/>
              </a:xfrm>
              <a:prstGeom prst="line">
                <a:avLst/>
              </a:prstGeom>
              <a:ln w="76200">
                <a:solidFill>
                  <a:srgbClr val="00FF00"/>
                </a:solidFill>
                <a:prstDash val="solid"/>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6781800" y="3505201"/>
                <a:ext cx="495300" cy="762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9" name="Straight Arrow Connector 58"/>
            <p:cNvCxnSpPr/>
            <p:nvPr/>
          </p:nvCxnSpPr>
          <p:spPr>
            <a:xfrm>
              <a:off x="2161597" y="1981200"/>
              <a:ext cx="0" cy="3733800"/>
            </a:xfrm>
            <a:prstGeom prst="straightConnector1">
              <a:avLst/>
            </a:prstGeom>
            <a:ln w="285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395772" y="5061264"/>
              <a:ext cx="965467" cy="468632"/>
            </a:xfrm>
            <a:prstGeom prst="rect">
              <a:avLst/>
            </a:prstGeom>
            <a:noFill/>
          </p:spPr>
          <p:txBody>
            <a:bodyPr wrap="none" rtlCol="0">
              <a:spAutoFit/>
            </a:bodyPr>
            <a:lstStyle/>
            <a:p>
              <a:r>
                <a:rPr lang="en-US" b="1" dirty="0"/>
                <a:t>Time</a:t>
              </a:r>
            </a:p>
          </p:txBody>
        </p:sp>
        <p:sp>
          <p:nvSpPr>
            <p:cNvPr id="63" name="TextBox 62"/>
            <p:cNvSpPr txBox="1"/>
            <p:nvPr/>
          </p:nvSpPr>
          <p:spPr>
            <a:xfrm>
              <a:off x="1676400" y="1654217"/>
              <a:ext cx="1409553" cy="468632"/>
            </a:xfrm>
            <a:prstGeom prst="rect">
              <a:avLst/>
            </a:prstGeom>
            <a:noFill/>
          </p:spPr>
          <p:txBody>
            <a:bodyPr wrap="none" rtlCol="0">
              <a:spAutoFit/>
            </a:bodyPr>
            <a:lstStyle/>
            <a:p>
              <a:r>
                <a:rPr lang="en-US" b="1" dirty="0"/>
                <a:t>Amount</a:t>
              </a:r>
            </a:p>
          </p:txBody>
        </p:sp>
        <p:sp>
          <p:nvSpPr>
            <p:cNvPr id="64" name="TextBox 63"/>
            <p:cNvSpPr txBox="1"/>
            <p:nvPr/>
          </p:nvSpPr>
          <p:spPr>
            <a:xfrm>
              <a:off x="5500999" y="3919631"/>
              <a:ext cx="2028466" cy="742000"/>
            </a:xfrm>
            <a:prstGeom prst="rect">
              <a:avLst/>
            </a:prstGeom>
            <a:solidFill>
              <a:schemeClr val="bg1"/>
            </a:solidFill>
          </p:spPr>
          <p:txBody>
            <a:bodyPr wrap="square" rtlCol="0">
              <a:spAutoFit/>
            </a:bodyPr>
            <a:lstStyle/>
            <a:p>
              <a:r>
                <a:rPr lang="en-US" sz="1600" b="1" dirty="0"/>
                <a:t>Cumulative demand</a:t>
              </a:r>
            </a:p>
          </p:txBody>
        </p:sp>
        <p:cxnSp>
          <p:nvCxnSpPr>
            <p:cNvPr id="68" name="Straight Connector 67"/>
            <p:cNvCxnSpPr/>
            <p:nvPr/>
          </p:nvCxnSpPr>
          <p:spPr>
            <a:xfrm flipV="1">
              <a:off x="2161597" y="3610829"/>
              <a:ext cx="2370934" cy="1465135"/>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4532531" y="2979714"/>
              <a:ext cx="1829735" cy="623209"/>
            </a:xfrm>
            <a:prstGeom prst="straightConnector1">
              <a:avLst/>
            </a:prstGeom>
            <a:ln w="28575">
              <a:solidFill>
                <a:srgbClr val="003399"/>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313852" y="2655047"/>
              <a:ext cx="1941717" cy="1054422"/>
            </a:xfrm>
            <a:prstGeom prst="rect">
              <a:avLst/>
            </a:prstGeom>
            <a:solidFill>
              <a:schemeClr val="bg1"/>
            </a:solidFill>
          </p:spPr>
          <p:txBody>
            <a:bodyPr wrap="square" rtlCol="0">
              <a:spAutoFit/>
            </a:bodyPr>
            <a:lstStyle/>
            <a:p>
              <a:r>
                <a:rPr lang="en-US" sz="1600" b="1" dirty="0"/>
                <a:t>Cumulative average production</a:t>
              </a:r>
            </a:p>
          </p:txBody>
        </p:sp>
        <p:cxnSp>
          <p:nvCxnSpPr>
            <p:cNvPr id="71" name="Straight Arrow Connector 70"/>
            <p:cNvCxnSpPr/>
            <p:nvPr/>
          </p:nvCxnSpPr>
          <p:spPr>
            <a:xfrm flipH="1">
              <a:off x="1951783" y="5430596"/>
              <a:ext cx="5486400" cy="0"/>
            </a:xfrm>
            <a:prstGeom prst="straightConnector1">
              <a:avLst/>
            </a:prstGeom>
            <a:ln w="285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0" idx="2"/>
            </p:cNvCxnSpPr>
            <p:nvPr/>
          </p:nvCxnSpPr>
          <p:spPr>
            <a:xfrm flipH="1">
              <a:off x="2852992" y="3709469"/>
              <a:ext cx="431718" cy="891703"/>
            </a:xfrm>
            <a:prstGeom prst="straightConnector1">
              <a:avLst/>
            </a:prstGeom>
            <a:ln w="19050">
              <a:solidFill>
                <a:srgbClr val="003399"/>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166278" y="5638800"/>
              <a:ext cx="2366252"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532530" y="5638800"/>
              <a:ext cx="1829736"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94004" y="1838882"/>
              <a:ext cx="1856747" cy="468632"/>
            </a:xfrm>
            <a:prstGeom prst="rect">
              <a:avLst/>
            </a:prstGeom>
            <a:noFill/>
          </p:spPr>
          <p:txBody>
            <a:bodyPr wrap="none" rtlCol="0">
              <a:spAutoFit/>
            </a:bodyPr>
            <a:lstStyle/>
            <a:p>
              <a:r>
                <a:rPr lang="en-US" b="1" dirty="0"/>
                <a:t>Pinch point</a:t>
              </a:r>
            </a:p>
          </p:txBody>
        </p:sp>
        <p:cxnSp>
          <p:nvCxnSpPr>
            <p:cNvPr id="76" name="Curved Connector 75"/>
            <p:cNvCxnSpPr>
              <a:stCxn id="75" idx="2"/>
            </p:cNvCxnSpPr>
            <p:nvPr/>
          </p:nvCxnSpPr>
          <p:spPr>
            <a:xfrm rot="5400000">
              <a:off x="4189441" y="2655285"/>
              <a:ext cx="1280707" cy="585166"/>
            </a:xfrm>
            <a:prstGeom prst="curvedConnector3">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11" name="Freeform 10"/>
          <p:cNvSpPr/>
          <p:nvPr/>
        </p:nvSpPr>
        <p:spPr>
          <a:xfrm>
            <a:off x="4830727" y="2806995"/>
            <a:ext cx="297801" cy="574158"/>
          </a:xfrm>
          <a:custGeom>
            <a:avLst/>
            <a:gdLst>
              <a:gd name="connsiteX0" fmla="*/ 0 w 297801"/>
              <a:gd name="connsiteY0" fmla="*/ 0 h 574158"/>
              <a:gd name="connsiteX1" fmla="*/ 53162 w 297801"/>
              <a:gd name="connsiteY1" fmla="*/ 53163 h 574158"/>
              <a:gd name="connsiteX2" fmla="*/ 85060 w 297801"/>
              <a:gd name="connsiteY2" fmla="*/ 63796 h 574158"/>
              <a:gd name="connsiteX3" fmla="*/ 148855 w 297801"/>
              <a:gd name="connsiteY3" fmla="*/ 106326 h 574158"/>
              <a:gd name="connsiteX4" fmla="*/ 223283 w 297801"/>
              <a:gd name="connsiteY4" fmla="*/ 191386 h 574158"/>
              <a:gd name="connsiteX5" fmla="*/ 276446 w 297801"/>
              <a:gd name="connsiteY5" fmla="*/ 233917 h 574158"/>
              <a:gd name="connsiteX6" fmla="*/ 287079 w 297801"/>
              <a:gd name="connsiteY6" fmla="*/ 393405 h 574158"/>
              <a:gd name="connsiteX7" fmla="*/ 287079 w 297801"/>
              <a:gd name="connsiteY7" fmla="*/ 574158 h 57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801" h="574158">
                <a:moveTo>
                  <a:pt x="0" y="0"/>
                </a:moveTo>
                <a:cubicBezTo>
                  <a:pt x="17721" y="17721"/>
                  <a:pt x="33113" y="38126"/>
                  <a:pt x="53162" y="53163"/>
                </a:cubicBezTo>
                <a:cubicBezTo>
                  <a:pt x="62128" y="59888"/>
                  <a:pt x="75263" y="58353"/>
                  <a:pt x="85060" y="63796"/>
                </a:cubicBezTo>
                <a:cubicBezTo>
                  <a:pt x="107401" y="76208"/>
                  <a:pt x="127590" y="92149"/>
                  <a:pt x="148855" y="106326"/>
                </a:cubicBezTo>
                <a:cubicBezTo>
                  <a:pt x="205066" y="143800"/>
                  <a:pt x="191170" y="151244"/>
                  <a:pt x="223283" y="191386"/>
                </a:cubicBezTo>
                <a:cubicBezTo>
                  <a:pt x="240600" y="213033"/>
                  <a:pt x="252758" y="218125"/>
                  <a:pt x="276446" y="233917"/>
                </a:cubicBezTo>
                <a:cubicBezTo>
                  <a:pt x="313226" y="344258"/>
                  <a:pt x="292503" y="252383"/>
                  <a:pt x="287079" y="393405"/>
                </a:cubicBezTo>
                <a:cubicBezTo>
                  <a:pt x="284763" y="453611"/>
                  <a:pt x="287079" y="513907"/>
                  <a:pt x="287079" y="574158"/>
                </a:cubicBezTo>
              </a:path>
            </a:pathLst>
          </a:custGeom>
          <a:noFill/>
          <a:ln w="38100">
            <a:solidFill>
              <a:srgbClr val="FF0000"/>
            </a:solidFill>
            <a:prstDash val="sysDot"/>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370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112" y="216636"/>
            <a:ext cx="8566368" cy="545822"/>
          </a:xfrm>
        </p:spPr>
        <p:txBody>
          <a:bodyPr>
            <a:noAutofit/>
          </a:bodyPr>
          <a:lstStyle/>
          <a:p>
            <a:r>
              <a:rPr lang="en-US" sz="3000" dirty="0">
                <a:latin typeface="Times New Roman" panose="02020603050405020304" pitchFamily="18" charset="0"/>
                <a:cs typeface="Times New Roman" panose="02020603050405020304" pitchFamily="18" charset="0"/>
              </a:rPr>
              <a:t>Planning Decomposition via Supply-Demand Pinch</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0022" y="1822234"/>
            <a:ext cx="4136517" cy="288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7" name="Group 56"/>
          <p:cNvGrpSpPr/>
          <p:nvPr/>
        </p:nvGrpSpPr>
        <p:grpSpPr>
          <a:xfrm>
            <a:off x="1807690" y="1564536"/>
            <a:ext cx="3986355" cy="3200330"/>
            <a:chOff x="1676400" y="1654217"/>
            <a:chExt cx="5853065" cy="4060783"/>
          </a:xfrm>
        </p:grpSpPr>
        <p:grpSp>
          <p:nvGrpSpPr>
            <p:cNvPr id="58" name="Group 57"/>
            <p:cNvGrpSpPr/>
            <p:nvPr/>
          </p:nvGrpSpPr>
          <p:grpSpPr>
            <a:xfrm>
              <a:off x="2161597" y="2362200"/>
              <a:ext cx="4203010" cy="3352800"/>
              <a:chOff x="1295400" y="1988862"/>
              <a:chExt cx="7010400" cy="4509424"/>
            </a:xfrm>
          </p:grpSpPr>
          <p:cxnSp>
            <p:nvCxnSpPr>
              <p:cNvPr id="77" name="Straight Connector 76"/>
              <p:cNvCxnSpPr/>
              <p:nvPr/>
            </p:nvCxnSpPr>
            <p:spPr>
              <a:xfrm flipV="1">
                <a:off x="2819400" y="4876800"/>
                <a:ext cx="990600" cy="53340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8288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3241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8194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3147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8100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3053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8006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7912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2865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7818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2771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772400" y="2819400"/>
                <a:ext cx="0" cy="3200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1295400" y="5867400"/>
                <a:ext cx="533400" cy="1524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828800" y="5410200"/>
                <a:ext cx="978889" cy="457200"/>
              </a:xfrm>
              <a:prstGeom prst="straightConnector1">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800600" y="3657602"/>
                <a:ext cx="457200" cy="38099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305300" y="4038602"/>
                <a:ext cx="495300" cy="45719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257800" y="3668233"/>
                <a:ext cx="526312"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5791200" y="3581401"/>
                <a:ext cx="990600" cy="762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7277100" y="2819401"/>
                <a:ext cx="1028700" cy="685799"/>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3810000" y="4492257"/>
                <a:ext cx="511692" cy="384543"/>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295400" y="1988862"/>
                <a:ext cx="7807" cy="4099476"/>
              </a:xfrm>
              <a:prstGeom prst="line">
                <a:avLst/>
              </a:prstGeom>
              <a:ln w="38100">
                <a:solidFill>
                  <a:srgbClr val="00FF00"/>
                </a:solidFill>
                <a:prstDash val="solid"/>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5249993" y="1988862"/>
                <a:ext cx="0" cy="4509424"/>
              </a:xfrm>
              <a:prstGeom prst="line">
                <a:avLst/>
              </a:prstGeom>
              <a:ln w="76200">
                <a:solidFill>
                  <a:srgbClr val="16E20C"/>
                </a:solidFill>
                <a:prstDash val="solid"/>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8301895" y="1988862"/>
                <a:ext cx="0" cy="4509424"/>
              </a:xfrm>
              <a:prstGeom prst="line">
                <a:avLst/>
              </a:prstGeom>
              <a:ln w="76200">
                <a:solidFill>
                  <a:srgbClr val="00FF00"/>
                </a:solidFill>
                <a:prstDash val="solid"/>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6781800" y="3505201"/>
                <a:ext cx="495300" cy="762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9" name="Straight Arrow Connector 58"/>
            <p:cNvCxnSpPr/>
            <p:nvPr/>
          </p:nvCxnSpPr>
          <p:spPr>
            <a:xfrm>
              <a:off x="2161597" y="1981200"/>
              <a:ext cx="0" cy="3733800"/>
            </a:xfrm>
            <a:prstGeom prst="straightConnector1">
              <a:avLst/>
            </a:prstGeom>
            <a:ln w="285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395772" y="5061264"/>
              <a:ext cx="965467" cy="468632"/>
            </a:xfrm>
            <a:prstGeom prst="rect">
              <a:avLst/>
            </a:prstGeom>
            <a:noFill/>
          </p:spPr>
          <p:txBody>
            <a:bodyPr wrap="none" rtlCol="0">
              <a:spAutoFit/>
            </a:bodyPr>
            <a:lstStyle/>
            <a:p>
              <a:r>
                <a:rPr lang="en-US" b="1" dirty="0"/>
                <a:t>Time</a:t>
              </a:r>
            </a:p>
          </p:txBody>
        </p:sp>
        <p:sp>
          <p:nvSpPr>
            <p:cNvPr id="63" name="TextBox 62"/>
            <p:cNvSpPr txBox="1"/>
            <p:nvPr/>
          </p:nvSpPr>
          <p:spPr>
            <a:xfrm>
              <a:off x="1676400" y="1654217"/>
              <a:ext cx="1409553" cy="468632"/>
            </a:xfrm>
            <a:prstGeom prst="rect">
              <a:avLst/>
            </a:prstGeom>
            <a:noFill/>
          </p:spPr>
          <p:txBody>
            <a:bodyPr wrap="none" rtlCol="0">
              <a:spAutoFit/>
            </a:bodyPr>
            <a:lstStyle/>
            <a:p>
              <a:r>
                <a:rPr lang="en-US" b="1" dirty="0"/>
                <a:t>Amount</a:t>
              </a:r>
            </a:p>
          </p:txBody>
        </p:sp>
        <p:sp>
          <p:nvSpPr>
            <p:cNvPr id="64" name="TextBox 63"/>
            <p:cNvSpPr txBox="1"/>
            <p:nvPr/>
          </p:nvSpPr>
          <p:spPr>
            <a:xfrm>
              <a:off x="5500999" y="3919631"/>
              <a:ext cx="2028466" cy="742000"/>
            </a:xfrm>
            <a:prstGeom prst="rect">
              <a:avLst/>
            </a:prstGeom>
            <a:solidFill>
              <a:schemeClr val="bg1"/>
            </a:solidFill>
          </p:spPr>
          <p:txBody>
            <a:bodyPr wrap="square" rtlCol="0">
              <a:spAutoFit/>
            </a:bodyPr>
            <a:lstStyle/>
            <a:p>
              <a:r>
                <a:rPr lang="en-US" sz="1600" b="1" dirty="0"/>
                <a:t>Cumulative demand</a:t>
              </a:r>
            </a:p>
          </p:txBody>
        </p:sp>
        <p:cxnSp>
          <p:nvCxnSpPr>
            <p:cNvPr id="68" name="Straight Connector 67"/>
            <p:cNvCxnSpPr/>
            <p:nvPr/>
          </p:nvCxnSpPr>
          <p:spPr>
            <a:xfrm flipV="1">
              <a:off x="2161597" y="3610829"/>
              <a:ext cx="2370934" cy="1465135"/>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4532531" y="2979714"/>
              <a:ext cx="1829735" cy="623209"/>
            </a:xfrm>
            <a:prstGeom prst="straightConnector1">
              <a:avLst/>
            </a:prstGeom>
            <a:ln w="28575">
              <a:solidFill>
                <a:srgbClr val="003399"/>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321385" y="2956406"/>
              <a:ext cx="1941717" cy="1054422"/>
            </a:xfrm>
            <a:prstGeom prst="rect">
              <a:avLst/>
            </a:prstGeom>
            <a:solidFill>
              <a:schemeClr val="bg1"/>
            </a:solidFill>
          </p:spPr>
          <p:txBody>
            <a:bodyPr wrap="square" rtlCol="0">
              <a:spAutoFit/>
            </a:bodyPr>
            <a:lstStyle/>
            <a:p>
              <a:r>
                <a:rPr lang="en-US" sz="1600" b="1" dirty="0"/>
                <a:t>Cumulative average production</a:t>
              </a:r>
            </a:p>
          </p:txBody>
        </p:sp>
        <p:cxnSp>
          <p:nvCxnSpPr>
            <p:cNvPr id="71" name="Straight Arrow Connector 70"/>
            <p:cNvCxnSpPr/>
            <p:nvPr/>
          </p:nvCxnSpPr>
          <p:spPr>
            <a:xfrm flipH="1">
              <a:off x="1951783" y="5430596"/>
              <a:ext cx="5486400" cy="0"/>
            </a:xfrm>
            <a:prstGeom prst="straightConnector1">
              <a:avLst/>
            </a:prstGeom>
            <a:ln w="285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0" idx="2"/>
            </p:cNvCxnSpPr>
            <p:nvPr/>
          </p:nvCxnSpPr>
          <p:spPr>
            <a:xfrm flipH="1">
              <a:off x="2765465" y="4010828"/>
              <a:ext cx="526779" cy="681006"/>
            </a:xfrm>
            <a:prstGeom prst="straightConnector1">
              <a:avLst/>
            </a:prstGeom>
            <a:ln w="19050">
              <a:solidFill>
                <a:srgbClr val="003399"/>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166278" y="5638800"/>
              <a:ext cx="2366252"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532530" y="5638800"/>
              <a:ext cx="1829736" cy="0"/>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94004" y="1838882"/>
              <a:ext cx="1856747" cy="468632"/>
            </a:xfrm>
            <a:prstGeom prst="rect">
              <a:avLst/>
            </a:prstGeom>
            <a:noFill/>
          </p:spPr>
          <p:txBody>
            <a:bodyPr wrap="none" rtlCol="0">
              <a:spAutoFit/>
            </a:bodyPr>
            <a:lstStyle/>
            <a:p>
              <a:r>
                <a:rPr lang="en-US" b="1" dirty="0"/>
                <a:t>Pinch point</a:t>
              </a:r>
            </a:p>
          </p:txBody>
        </p:sp>
        <p:cxnSp>
          <p:nvCxnSpPr>
            <p:cNvPr id="76" name="Curved Connector 75"/>
            <p:cNvCxnSpPr>
              <a:stCxn id="75" idx="2"/>
            </p:cNvCxnSpPr>
            <p:nvPr/>
          </p:nvCxnSpPr>
          <p:spPr>
            <a:xfrm rot="5400000">
              <a:off x="4189441" y="2655285"/>
              <a:ext cx="1280707" cy="585166"/>
            </a:xfrm>
            <a:prstGeom prst="curvedConnector3">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11" name="Freeform 10"/>
          <p:cNvSpPr/>
          <p:nvPr/>
        </p:nvSpPr>
        <p:spPr>
          <a:xfrm>
            <a:off x="4830727" y="2806995"/>
            <a:ext cx="297801" cy="574158"/>
          </a:xfrm>
          <a:custGeom>
            <a:avLst/>
            <a:gdLst>
              <a:gd name="connsiteX0" fmla="*/ 0 w 297801"/>
              <a:gd name="connsiteY0" fmla="*/ 0 h 574158"/>
              <a:gd name="connsiteX1" fmla="*/ 53162 w 297801"/>
              <a:gd name="connsiteY1" fmla="*/ 53163 h 574158"/>
              <a:gd name="connsiteX2" fmla="*/ 85060 w 297801"/>
              <a:gd name="connsiteY2" fmla="*/ 63796 h 574158"/>
              <a:gd name="connsiteX3" fmla="*/ 148855 w 297801"/>
              <a:gd name="connsiteY3" fmla="*/ 106326 h 574158"/>
              <a:gd name="connsiteX4" fmla="*/ 223283 w 297801"/>
              <a:gd name="connsiteY4" fmla="*/ 191386 h 574158"/>
              <a:gd name="connsiteX5" fmla="*/ 276446 w 297801"/>
              <a:gd name="connsiteY5" fmla="*/ 233917 h 574158"/>
              <a:gd name="connsiteX6" fmla="*/ 287079 w 297801"/>
              <a:gd name="connsiteY6" fmla="*/ 393405 h 574158"/>
              <a:gd name="connsiteX7" fmla="*/ 287079 w 297801"/>
              <a:gd name="connsiteY7" fmla="*/ 574158 h 57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801" h="574158">
                <a:moveTo>
                  <a:pt x="0" y="0"/>
                </a:moveTo>
                <a:cubicBezTo>
                  <a:pt x="17721" y="17721"/>
                  <a:pt x="33113" y="38126"/>
                  <a:pt x="53162" y="53163"/>
                </a:cubicBezTo>
                <a:cubicBezTo>
                  <a:pt x="62128" y="59888"/>
                  <a:pt x="75263" y="58353"/>
                  <a:pt x="85060" y="63796"/>
                </a:cubicBezTo>
                <a:cubicBezTo>
                  <a:pt x="107401" y="76208"/>
                  <a:pt x="127590" y="92149"/>
                  <a:pt x="148855" y="106326"/>
                </a:cubicBezTo>
                <a:cubicBezTo>
                  <a:pt x="205066" y="143800"/>
                  <a:pt x="191170" y="151244"/>
                  <a:pt x="223283" y="191386"/>
                </a:cubicBezTo>
                <a:cubicBezTo>
                  <a:pt x="240600" y="213033"/>
                  <a:pt x="252758" y="218125"/>
                  <a:pt x="276446" y="233917"/>
                </a:cubicBezTo>
                <a:cubicBezTo>
                  <a:pt x="313226" y="344258"/>
                  <a:pt x="292503" y="252383"/>
                  <a:pt x="287079" y="393405"/>
                </a:cubicBezTo>
                <a:cubicBezTo>
                  <a:pt x="284763" y="453611"/>
                  <a:pt x="287079" y="513907"/>
                  <a:pt x="287079" y="574158"/>
                </a:cubicBezTo>
              </a:path>
            </a:pathLst>
          </a:custGeom>
          <a:noFill/>
          <a:ln w="38100">
            <a:solidFill>
              <a:srgbClr val="FF0000"/>
            </a:solidFill>
            <a:prstDash val="sysDot"/>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75520" y="6037498"/>
            <a:ext cx="9159553"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Castillo </a:t>
            </a:r>
            <a:r>
              <a:rPr lang="en-US" sz="1400" dirty="0" err="1">
                <a:latin typeface="Times New Roman" panose="02020603050405020304" pitchFamily="18" charset="0"/>
                <a:cs typeface="Times New Roman" panose="02020603050405020304" pitchFamily="18" charset="0"/>
              </a:rPr>
              <a:t>Castillo</a:t>
            </a:r>
            <a:r>
              <a:rPr lang="en-US" sz="1400" dirty="0">
                <a:latin typeface="Times New Roman" panose="02020603050405020304" pitchFamily="18" charset="0"/>
                <a:cs typeface="Times New Roman" panose="02020603050405020304" pitchFamily="18" charset="0"/>
              </a:rPr>
              <a:t>, P.A., V. Mahalec, “Inventory Pinch Based, Multi-scale Models for Integrated Planning and Scheduling: I. Gasoline Blend Planning” </a:t>
            </a:r>
            <a:r>
              <a:rPr lang="en-US" sz="1400" i="1" dirty="0" err="1">
                <a:latin typeface="Times New Roman" panose="02020603050405020304" pitchFamily="18" charset="0"/>
                <a:cs typeface="Times New Roman" panose="02020603050405020304" pitchFamily="18" charset="0"/>
              </a:rPr>
              <a:t>AIChEJ</a:t>
            </a:r>
            <a:r>
              <a:rPr lang="en-US" sz="1400" i="1" dirty="0">
                <a:latin typeface="Times New Roman" panose="02020603050405020304" pitchFamily="18" charset="0"/>
                <a:cs typeface="Times New Roman" panose="02020603050405020304" pitchFamily="18" charset="0"/>
              </a:rPr>
              <a:t> (2014), 60 (6), 2158-2178</a:t>
            </a:r>
            <a:r>
              <a:rPr 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86708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616" y="37426"/>
            <a:ext cx="7200900" cy="1059384"/>
          </a:xfrm>
        </p:spPr>
        <p:txBody>
          <a:bodyPr>
            <a:noAutofit/>
          </a:bodyPr>
          <a:lstStyle/>
          <a:p>
            <a:r>
              <a:rPr lang="en-CA" sz="3200" dirty="0">
                <a:latin typeface="Times New Roman" panose="02020603050405020304" pitchFamily="18" charset="0"/>
                <a:cs typeface="Times New Roman" panose="02020603050405020304" pitchFamily="18" charset="0"/>
              </a:rPr>
              <a:t>Supply-demand pinch based planning</a:t>
            </a:r>
            <a:br>
              <a:rPr lang="en-CA" sz="3200" dirty="0">
                <a:latin typeface="Times New Roman" panose="02020603050405020304" pitchFamily="18" charset="0"/>
                <a:cs typeface="Times New Roman" panose="02020603050405020304" pitchFamily="18" charset="0"/>
              </a:rPr>
            </a:br>
            <a:r>
              <a:rPr lang="en-CA" sz="3200" dirty="0">
                <a:latin typeface="Times New Roman" panose="02020603050405020304" pitchFamily="18" charset="0"/>
                <a:cs typeface="Times New Roman" panose="02020603050405020304" pitchFamily="18" charset="0"/>
              </a:rPr>
              <a:t>DETERMINTIC CASE</a:t>
            </a:r>
          </a:p>
        </p:txBody>
      </p:sp>
      <p:sp>
        <p:nvSpPr>
          <p:cNvPr id="4" name="Slide Number Placeholder 3"/>
          <p:cNvSpPr>
            <a:spLocks noGrp="1"/>
          </p:cNvSpPr>
          <p:nvPr>
            <p:ph type="sldNum" sz="quarter" idx="12"/>
          </p:nvPr>
        </p:nvSpPr>
        <p:spPr/>
        <p:txBody>
          <a:bodyPr>
            <a:normAutofit/>
          </a:bodyPr>
          <a:lstStyle/>
          <a:p>
            <a:fld id="{2A5C4456-4D3F-4798-B63A-E4AA4EAC1E01}" type="slidenum">
              <a:rPr lang="en-CA" smtClean="0"/>
              <a:t>9</a:t>
            </a:fld>
            <a:endParaRPr lang="en-CA"/>
          </a:p>
        </p:txBody>
      </p:sp>
      <p:sp>
        <p:nvSpPr>
          <p:cNvPr id="7" name="Rectangle 6"/>
          <p:cNvSpPr/>
          <p:nvPr/>
        </p:nvSpPr>
        <p:spPr>
          <a:xfrm>
            <a:off x="623392" y="1916833"/>
            <a:ext cx="4444518" cy="47525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ts val="450"/>
              </a:spcBef>
              <a:spcAft>
                <a:spcPts val="450"/>
              </a:spcAft>
            </a:pPr>
            <a:r>
              <a:rPr lang="en-CA" sz="2400" dirty="0">
                <a:latin typeface="Times New Roman" panose="02020603050405020304" pitchFamily="18" charset="0"/>
                <a:cs typeface="Times New Roman" panose="02020603050405020304" pitchFamily="18" charset="0"/>
              </a:rPr>
              <a:t>Maximize profit subject to:</a:t>
            </a:r>
          </a:p>
          <a:p>
            <a:pPr marL="342900" indent="-342900">
              <a:buFont typeface="Arial" panose="020B0604020202020204" pitchFamily="34" charset="0"/>
              <a:buChar char="•"/>
            </a:pPr>
            <a:r>
              <a:rPr lang="en-CA" sz="2400" dirty="0">
                <a:latin typeface="Times New Roman" panose="02020603050405020304" pitchFamily="18" charset="0"/>
                <a:cs typeface="Times New Roman" panose="02020603050405020304" pitchFamily="18" charset="0"/>
              </a:rPr>
              <a:t>uncertainty in products demand</a:t>
            </a:r>
          </a:p>
          <a:p>
            <a:pPr marL="342900" indent="-342900">
              <a:buFont typeface="Arial" panose="020B0604020202020204" pitchFamily="34" charset="0"/>
              <a:buChar char="•"/>
            </a:pPr>
            <a:r>
              <a:rPr lang="en-CA" sz="2400" dirty="0">
                <a:latin typeface="Times New Roman" panose="02020603050405020304" pitchFamily="18" charset="0"/>
                <a:cs typeface="Times New Roman" panose="02020603050405020304" pitchFamily="18" charset="0"/>
              </a:rPr>
              <a:t>blend volume limits</a:t>
            </a:r>
          </a:p>
          <a:p>
            <a:pPr marL="342900" indent="-342900">
              <a:buFont typeface="Arial" panose="020B0604020202020204" pitchFamily="34" charset="0"/>
              <a:buChar char="•"/>
            </a:pPr>
            <a:r>
              <a:rPr lang="en-CA" sz="2400" dirty="0">
                <a:latin typeface="Times New Roman" panose="02020603050405020304" pitchFamily="18" charset="0"/>
                <a:cs typeface="Times New Roman" panose="02020603050405020304" pitchFamily="18" charset="0"/>
              </a:rPr>
              <a:t>inventory constraint </a:t>
            </a:r>
          </a:p>
          <a:p>
            <a:pPr marL="342900" indent="-342900">
              <a:buFont typeface="Arial" panose="020B0604020202020204" pitchFamily="34" charset="0"/>
              <a:buChar char="•"/>
            </a:pPr>
            <a:r>
              <a:rPr lang="en-CA" sz="2400" dirty="0">
                <a:latin typeface="Times New Roman" panose="02020603050405020304" pitchFamily="18" charset="0"/>
                <a:cs typeface="Times New Roman" panose="02020603050405020304" pitchFamily="18" charset="0"/>
              </a:rPr>
              <a:t>threshold blend amount</a:t>
            </a:r>
          </a:p>
          <a:p>
            <a:pPr marL="342900" indent="-342900">
              <a:buFont typeface="Arial" panose="020B0604020202020204" pitchFamily="34" charset="0"/>
              <a:buChar char="•"/>
            </a:pPr>
            <a:endParaRPr lang="en-CA" sz="2400" dirty="0">
              <a:latin typeface="Times New Roman" panose="02020603050405020304" pitchFamily="18" charset="0"/>
              <a:cs typeface="Times New Roman" panose="02020603050405020304" pitchFamily="18" charset="0"/>
            </a:endParaRPr>
          </a:p>
          <a:p>
            <a:r>
              <a:rPr lang="en-CA" sz="2400" dirty="0">
                <a:latin typeface="Times New Roman" panose="02020603050405020304" pitchFamily="18" charset="0"/>
                <a:cs typeface="Times New Roman" panose="02020603050405020304" pitchFamily="18" charset="0"/>
              </a:rPr>
              <a:t>MINLP model with N time periods</a:t>
            </a:r>
          </a:p>
          <a:p>
            <a:pPr marL="342900" indent="-342900">
              <a:buFont typeface="Arial" panose="020B0604020202020204" pitchFamily="34" charset="0"/>
              <a:buChar char="•"/>
            </a:pPr>
            <a:r>
              <a:rPr lang="en-CA" sz="2400" dirty="0">
                <a:solidFill>
                  <a:srgbClr val="FF0000"/>
                </a:solidFill>
                <a:latin typeface="Times New Roman" panose="02020603050405020304" pitchFamily="18" charset="0"/>
                <a:cs typeface="Times New Roman" panose="02020603050405020304" pitchFamily="18" charset="0"/>
              </a:rPr>
              <a:t>HARD TO SOLVE </a:t>
            </a:r>
          </a:p>
          <a:p>
            <a:pPr marL="800100" lvl="1" indent="-342900">
              <a:buFont typeface="Arial" panose="020B0604020202020204" pitchFamily="34" charset="0"/>
              <a:buChar char="•"/>
            </a:pPr>
            <a:r>
              <a:rPr lang="en-CA" sz="2400" dirty="0">
                <a:solidFill>
                  <a:srgbClr val="FF0000"/>
                </a:solidFill>
                <a:latin typeface="Times New Roman" panose="02020603050405020304" pitchFamily="18" charset="0"/>
                <a:cs typeface="Times New Roman" panose="02020603050405020304" pitchFamily="18" charset="0"/>
              </a:rPr>
              <a:t>(The higher N, the more difficult)</a:t>
            </a:r>
          </a:p>
        </p:txBody>
      </p:sp>
      <p:sp>
        <p:nvSpPr>
          <p:cNvPr id="11" name="Rectangle 10"/>
          <p:cNvSpPr/>
          <p:nvPr/>
        </p:nvSpPr>
        <p:spPr>
          <a:xfrm>
            <a:off x="623392" y="1315872"/>
            <a:ext cx="4444518" cy="5389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CA" sz="2800" b="1" dirty="0"/>
              <a:t>Full space model</a:t>
            </a:r>
          </a:p>
        </p:txBody>
      </p:sp>
      <p:sp>
        <p:nvSpPr>
          <p:cNvPr id="8" name="Rectangle 7"/>
          <p:cNvSpPr/>
          <p:nvPr/>
        </p:nvSpPr>
        <p:spPr>
          <a:xfrm>
            <a:off x="5621681" y="2473255"/>
            <a:ext cx="6231834" cy="17815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sz="2000" dirty="0">
                <a:solidFill>
                  <a:schemeClr val="tx1"/>
                </a:solidFill>
                <a:latin typeface="Times New Roman" panose="02020603050405020304" pitchFamily="18" charset="0"/>
                <a:cs typeface="Times New Roman" panose="02020603050405020304" pitchFamily="18" charset="0"/>
              </a:rPr>
              <a:t>Maximize profit subject to</a:t>
            </a:r>
          </a:p>
          <a:p>
            <a:pPr marL="342900" indent="-342900" algn="ctr">
              <a:buFont typeface="Arial" panose="020B0604020202020204" pitchFamily="34" charset="0"/>
              <a:buChar char="•"/>
            </a:pPr>
            <a:r>
              <a:rPr lang="en-CA" sz="2000" dirty="0">
                <a:solidFill>
                  <a:schemeClr val="tx1"/>
                </a:solidFill>
                <a:latin typeface="Times New Roman" panose="02020603050405020304" pitchFamily="18" charset="0"/>
                <a:cs typeface="Times New Roman" panose="02020603050405020304" pitchFamily="18" charset="0"/>
              </a:rPr>
              <a:t>uncertainty in products demand</a:t>
            </a:r>
          </a:p>
          <a:p>
            <a:pPr marL="342900" indent="-342900" algn="ctr">
              <a:buFont typeface="Arial" panose="020B0604020202020204" pitchFamily="34" charset="0"/>
              <a:buChar char="•"/>
            </a:pPr>
            <a:r>
              <a:rPr lang="en-CA" sz="2000" dirty="0">
                <a:solidFill>
                  <a:schemeClr val="tx1"/>
                </a:solidFill>
                <a:latin typeface="Times New Roman" panose="02020603050405020304" pitchFamily="18" charset="0"/>
                <a:cs typeface="Times New Roman" panose="02020603050405020304" pitchFamily="18" charset="0"/>
              </a:rPr>
              <a:t>for K pinch-delineated periods       .</a:t>
            </a:r>
          </a:p>
          <a:p>
            <a:pPr algn="ctr">
              <a:spcBef>
                <a:spcPts val="450"/>
              </a:spcBef>
              <a:spcAft>
                <a:spcPts val="450"/>
              </a:spcAft>
            </a:pPr>
            <a:r>
              <a:rPr lang="en-CA" sz="2000" dirty="0">
                <a:solidFill>
                  <a:schemeClr val="tx1"/>
                </a:solidFill>
                <a:latin typeface="Times New Roman" panose="02020603050405020304" pitchFamily="18" charset="0"/>
                <a:cs typeface="Times New Roman" panose="02020603050405020304" pitchFamily="18" charset="0"/>
              </a:rPr>
              <a:t> (MINLP model with K periods; K &lt;&lt; N )</a:t>
            </a:r>
          </a:p>
        </p:txBody>
      </p:sp>
      <p:sp>
        <p:nvSpPr>
          <p:cNvPr id="9" name="Rectangle 8"/>
          <p:cNvSpPr/>
          <p:nvPr/>
        </p:nvSpPr>
        <p:spPr>
          <a:xfrm>
            <a:off x="5621684" y="5023902"/>
            <a:ext cx="6231834" cy="16454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sz="2000" dirty="0">
                <a:latin typeface="Times New Roman" panose="02020603050405020304" pitchFamily="18" charset="0"/>
                <a:cs typeface="Times New Roman" panose="02020603050405020304" pitchFamily="18" charset="0"/>
              </a:rPr>
              <a:t>Blend volume computation subject to</a:t>
            </a:r>
          </a:p>
          <a:p>
            <a:pPr marL="342900" indent="-342900" algn="ctr">
              <a:buFont typeface="Arial" panose="020B0604020202020204" pitchFamily="34" charset="0"/>
              <a:buChar char="•"/>
            </a:pPr>
            <a:r>
              <a:rPr lang="en-CA" sz="2000" dirty="0">
                <a:latin typeface="Times New Roman" panose="02020603050405020304" pitchFamily="18" charset="0"/>
                <a:cs typeface="Times New Roman" panose="02020603050405020304" pitchFamily="18" charset="0"/>
              </a:rPr>
              <a:t>inventory constraints    .</a:t>
            </a:r>
          </a:p>
          <a:p>
            <a:pPr marL="342900" indent="-342900" algn="ctr">
              <a:buFont typeface="Arial" panose="020B0604020202020204" pitchFamily="34" charset="0"/>
              <a:buChar char="•"/>
            </a:pPr>
            <a:r>
              <a:rPr lang="en-CA" sz="2000" dirty="0">
                <a:latin typeface="Times New Roman" panose="02020603050405020304" pitchFamily="18" charset="0"/>
                <a:cs typeface="Times New Roman" panose="02020603050405020304" pitchFamily="18" charset="0"/>
              </a:rPr>
              <a:t>blend volume limits     .</a:t>
            </a:r>
          </a:p>
          <a:p>
            <a:pPr marL="342900" indent="-342900" algn="ctr">
              <a:buFont typeface="Arial" panose="020B0604020202020204" pitchFamily="34" charset="0"/>
              <a:buChar char="•"/>
            </a:pPr>
            <a:r>
              <a:rPr lang="en-CA" sz="2000" dirty="0">
                <a:latin typeface="Times New Roman" panose="02020603050405020304" pitchFamily="18" charset="0"/>
                <a:cs typeface="Times New Roman" panose="02020603050405020304" pitchFamily="18" charset="0"/>
              </a:rPr>
              <a:t>threshold blend amount</a:t>
            </a:r>
          </a:p>
          <a:p>
            <a:pPr algn="ctr">
              <a:spcBef>
                <a:spcPts val="450"/>
              </a:spcBef>
              <a:spcAft>
                <a:spcPts val="450"/>
              </a:spcAft>
            </a:pPr>
            <a:r>
              <a:rPr lang="en-CA" sz="2000" dirty="0">
                <a:solidFill>
                  <a:schemeClr val="tx1"/>
                </a:solidFill>
                <a:latin typeface="Times New Roman" panose="02020603050405020304" pitchFamily="18" charset="0"/>
                <a:cs typeface="Times New Roman" panose="02020603050405020304" pitchFamily="18" charset="0"/>
              </a:rPr>
              <a:t> (MINLP model with N periods)</a:t>
            </a:r>
          </a:p>
        </p:txBody>
      </p:sp>
      <p:sp>
        <p:nvSpPr>
          <p:cNvPr id="10" name="Down Arrow 9"/>
          <p:cNvSpPr/>
          <p:nvPr/>
        </p:nvSpPr>
        <p:spPr>
          <a:xfrm>
            <a:off x="8519233" y="4293096"/>
            <a:ext cx="436732" cy="3457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000"/>
          </a:p>
        </p:txBody>
      </p:sp>
      <p:sp>
        <p:nvSpPr>
          <p:cNvPr id="12" name="Rectangle 11"/>
          <p:cNvSpPr/>
          <p:nvPr/>
        </p:nvSpPr>
        <p:spPr>
          <a:xfrm>
            <a:off x="5621682" y="1916832"/>
            <a:ext cx="6231834" cy="5402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sz="2000" b="1" dirty="0"/>
              <a:t>Optimize blend recipes</a:t>
            </a:r>
          </a:p>
        </p:txBody>
      </p:sp>
      <p:sp>
        <p:nvSpPr>
          <p:cNvPr id="14" name="Rectangle 13"/>
          <p:cNvSpPr/>
          <p:nvPr/>
        </p:nvSpPr>
        <p:spPr>
          <a:xfrm>
            <a:off x="5389630" y="1325764"/>
            <a:ext cx="6695937" cy="523220"/>
          </a:xfrm>
          <a:prstGeom prst="rect">
            <a:avLst/>
          </a:prstGeom>
        </p:spPr>
        <p:txBody>
          <a:bodyPr wrap="none">
            <a:spAutoFit/>
          </a:bodyPr>
          <a:lstStyle/>
          <a:p>
            <a:pPr algn="ctr"/>
            <a:r>
              <a:rPr lang="en-CA" sz="2800" b="1" dirty="0"/>
              <a:t>Supply-demand pinch based decomposition</a:t>
            </a:r>
          </a:p>
        </p:txBody>
      </p:sp>
      <p:sp>
        <p:nvSpPr>
          <p:cNvPr id="15" name="Rectangle 14"/>
          <p:cNvSpPr/>
          <p:nvPr/>
        </p:nvSpPr>
        <p:spPr>
          <a:xfrm>
            <a:off x="5621681" y="4623792"/>
            <a:ext cx="6231833" cy="400110"/>
          </a:xfrm>
          <a:prstGeom prst="rect">
            <a:avLst/>
          </a:prstGeom>
          <a:ln w="28575">
            <a:solidFill>
              <a:schemeClr val="tx1"/>
            </a:solidFill>
          </a:ln>
        </p:spPr>
        <p:txBody>
          <a:bodyPr wrap="square">
            <a:spAutoFit/>
          </a:bodyPr>
          <a:lstStyle/>
          <a:p>
            <a:pPr algn="ctr"/>
            <a:r>
              <a:rPr lang="en-CA" sz="2000" b="1" dirty="0"/>
              <a:t>Compute feasible blend plan</a:t>
            </a:r>
          </a:p>
        </p:txBody>
      </p:sp>
    </p:spTree>
    <p:extLst>
      <p:ext uri="{BB962C8B-B14F-4D97-AF65-F5344CB8AC3E}">
        <p14:creationId xmlns:p14="http://schemas.microsoft.com/office/powerpoint/2010/main" val="1275193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12337</TotalTime>
  <Words>2177</Words>
  <Application>Microsoft Office PowerPoint</Application>
  <PresentationFormat>Widescreen</PresentationFormat>
  <Paragraphs>432</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Times New Roman</vt:lpstr>
      <vt:lpstr>Wingdings</vt:lpstr>
      <vt:lpstr>Office Theme</vt:lpstr>
      <vt:lpstr>Rolling Horizon Model for Gasoline Blend Planning under Uncertainty in Demands</vt:lpstr>
      <vt:lpstr>Planning under uncertainty</vt:lpstr>
      <vt:lpstr>Gasoline blending planning problem</vt:lpstr>
      <vt:lpstr>Challenges &amp; Motivation</vt:lpstr>
      <vt:lpstr>Model Assumptions</vt:lpstr>
      <vt:lpstr>Expected Revenue (future periods) </vt:lpstr>
      <vt:lpstr>Supply-Demand Pinch / 1</vt:lpstr>
      <vt:lpstr>Planning Decomposition via Supply-Demand Pinch</vt:lpstr>
      <vt:lpstr>Supply-demand pinch based planning DETERMINTIC CASE</vt:lpstr>
      <vt:lpstr>Fixed-End Rolling Horizon Model</vt:lpstr>
      <vt:lpstr>Fixed-End Rolling Horizon Model  UNCERTAINITY IN DEMANDS CASE</vt:lpstr>
      <vt:lpstr>Example (MODEL SIZE)</vt:lpstr>
      <vt:lpstr>Example (RESULTS LINEAR BLENDING RULES CASE)</vt:lpstr>
      <vt:lpstr>Example (RESULTS NONLINEAR BLENDING RULES CASE)</vt:lpstr>
      <vt:lpstr>Conclusions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María Fernanda Aguirre</dc:creator>
  <cp:lastModifiedBy>Mahir Jalanko</cp:lastModifiedBy>
  <cp:revision>431</cp:revision>
  <dcterms:created xsi:type="dcterms:W3CDTF">2015-02-10T20:14:06Z</dcterms:created>
  <dcterms:modified xsi:type="dcterms:W3CDTF">2018-10-30T05:27:38Z</dcterms:modified>
</cp:coreProperties>
</file>